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60" r:id="rId2"/>
    <p:sldId id="259" r:id="rId3"/>
    <p:sldId id="332" r:id="rId4"/>
    <p:sldId id="275" r:id="rId5"/>
    <p:sldId id="282" r:id="rId6"/>
    <p:sldId id="276" r:id="rId7"/>
    <p:sldId id="278" r:id="rId8"/>
    <p:sldId id="279" r:id="rId9"/>
    <p:sldId id="281" r:id="rId10"/>
    <p:sldId id="280" r:id="rId11"/>
    <p:sldId id="333" r:id="rId12"/>
    <p:sldId id="325" r:id="rId13"/>
    <p:sldId id="331" r:id="rId14"/>
    <p:sldId id="283" r:id="rId15"/>
    <p:sldId id="286" r:id="rId16"/>
    <p:sldId id="330" r:id="rId17"/>
    <p:sldId id="323" r:id="rId18"/>
    <p:sldId id="324" r:id="rId19"/>
    <p:sldId id="277" r:id="rId20"/>
    <p:sldId id="329" r:id="rId21"/>
    <p:sldId id="327" r:id="rId22"/>
    <p:sldId id="328" r:id="rId23"/>
    <p:sldId id="326" r:id="rId24"/>
    <p:sldId id="307" r:id="rId25"/>
    <p:sldId id="309" r:id="rId26"/>
    <p:sldId id="310" r:id="rId27"/>
    <p:sldId id="311" r:id="rId28"/>
    <p:sldId id="312" r:id="rId29"/>
    <p:sldId id="315" r:id="rId30"/>
    <p:sldId id="317" r:id="rId31"/>
    <p:sldId id="319" r:id="rId32"/>
    <p:sldId id="320" r:id="rId33"/>
    <p:sldId id="321" r:id="rId34"/>
    <p:sldId id="322" r:id="rId35"/>
    <p:sldId id="289" r:id="rId36"/>
    <p:sldId id="290" r:id="rId37"/>
    <p:sldId id="292" r:id="rId38"/>
    <p:sldId id="284" r:id="rId39"/>
    <p:sldId id="316" r:id="rId40"/>
    <p:sldId id="287" r:id="rId41"/>
    <p:sldId id="28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D878A"/>
    <a:srgbClr val="FF6666"/>
    <a:srgbClr val="FFFF66"/>
    <a:srgbClr val="EBFF9E"/>
    <a:srgbClr val="239676"/>
    <a:srgbClr val="505050"/>
    <a:srgbClr val="EBEBEB"/>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1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7BAA97-24A3-624A-863F-CFED0CD831D4}" type="datetimeFigureOut">
              <a:rPr lang="en-US" smtClean="0"/>
              <a:t>7/15/2014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FCD2B1-8EF7-9546-81BC-0C75A845A3FF}" type="slidenum">
              <a:rPr lang="en-US" smtClean="0"/>
              <a:t>‹#›</a:t>
            </a:fld>
            <a:endParaRPr lang="en-US" dirty="0"/>
          </a:p>
        </p:txBody>
      </p:sp>
    </p:spTree>
    <p:extLst>
      <p:ext uri="{BB962C8B-B14F-4D97-AF65-F5344CB8AC3E}">
        <p14:creationId xmlns:p14="http://schemas.microsoft.com/office/powerpoint/2010/main" val="11199608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2E0172-FE5D-A54A-B2EA-33A6CFA629E6}" type="datetimeFigureOut">
              <a:rPr lang="en-US" smtClean="0"/>
              <a:t>7/15/2014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1D428-4425-AD48-9DAE-B39EA4DE183F}" type="slidenum">
              <a:rPr lang="en-US" smtClean="0"/>
              <a:t>‹#›</a:t>
            </a:fld>
            <a:endParaRPr lang="en-US" dirty="0"/>
          </a:p>
        </p:txBody>
      </p:sp>
    </p:spTree>
    <p:extLst>
      <p:ext uri="{BB962C8B-B14F-4D97-AF65-F5344CB8AC3E}">
        <p14:creationId xmlns:p14="http://schemas.microsoft.com/office/powerpoint/2010/main" val="216942425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1</a:t>
            </a:fld>
            <a:endParaRPr lang="en-US" dirty="0"/>
          </a:p>
        </p:txBody>
      </p:sp>
    </p:spTree>
    <p:extLst>
      <p:ext uri="{BB962C8B-B14F-4D97-AF65-F5344CB8AC3E}">
        <p14:creationId xmlns:p14="http://schemas.microsoft.com/office/powerpoint/2010/main" val="3882334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11</a:t>
            </a:fld>
            <a:endParaRPr lang="en-US" dirty="0"/>
          </a:p>
        </p:txBody>
      </p:sp>
    </p:spTree>
    <p:extLst>
      <p:ext uri="{BB962C8B-B14F-4D97-AF65-F5344CB8AC3E}">
        <p14:creationId xmlns:p14="http://schemas.microsoft.com/office/powerpoint/2010/main" val="309539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0000"/>
                </a:solidFill>
              </a:rPr>
              <a:t>Integrates with existing hardware and software</a:t>
            </a:r>
          </a:p>
          <a:p>
            <a:pPr lvl="1">
              <a:lnSpc>
                <a:spcPct val="150000"/>
              </a:lnSpc>
              <a:spcBef>
                <a:spcPts val="1032"/>
              </a:spcBef>
            </a:pPr>
            <a:r>
              <a:rPr lang="en-US" dirty="0" smtClean="0"/>
              <a:t>n</a:t>
            </a:r>
            <a:r>
              <a:rPr lang="en-US" dirty="0" smtClean="0">
                <a:solidFill>
                  <a:srgbClr val="369DBA"/>
                </a:solidFill>
              </a:rPr>
              <a:t>o infrastructure upgrade necessary</a:t>
            </a:r>
          </a:p>
          <a:p>
            <a:pPr lvl="1">
              <a:lnSpc>
                <a:spcPct val="150000"/>
              </a:lnSpc>
              <a:spcBef>
                <a:spcPts val="1032"/>
              </a:spcBef>
            </a:pPr>
            <a:r>
              <a:rPr lang="en-US" dirty="0" smtClean="0">
                <a:solidFill>
                  <a:srgbClr val="369DBA"/>
                </a:solidFill>
              </a:rPr>
              <a:t>incremental change sufficient to introduce iRODS</a:t>
            </a:r>
          </a:p>
          <a:p>
            <a:pPr lvl="1">
              <a:lnSpc>
                <a:spcPct val="150000"/>
              </a:lnSpc>
              <a:spcBef>
                <a:spcPts val="1032"/>
              </a:spcBef>
            </a:pPr>
            <a:r>
              <a:rPr lang="en-US" dirty="0" smtClean="0">
                <a:solidFill>
                  <a:srgbClr val="369DBA"/>
                </a:solidFill>
              </a:rPr>
              <a:t>no system down-time necessary to bring up iRODS</a:t>
            </a:r>
          </a:p>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12</a:t>
            </a:fld>
            <a:endParaRPr lang="en-US" dirty="0"/>
          </a:p>
        </p:txBody>
      </p:sp>
    </p:spTree>
    <p:extLst>
      <p:ext uri="{BB962C8B-B14F-4D97-AF65-F5344CB8AC3E}">
        <p14:creationId xmlns:p14="http://schemas.microsoft.com/office/powerpoint/2010/main" val="3095395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14</a:t>
            </a:fld>
            <a:endParaRPr lang="en-US" dirty="0"/>
          </a:p>
        </p:txBody>
      </p:sp>
    </p:spTree>
    <p:extLst>
      <p:ext uri="{BB962C8B-B14F-4D97-AF65-F5344CB8AC3E}">
        <p14:creationId xmlns:p14="http://schemas.microsoft.com/office/powerpoint/2010/main" val="293534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15</a:t>
            </a:fld>
            <a:endParaRPr lang="en-US" dirty="0"/>
          </a:p>
        </p:txBody>
      </p:sp>
    </p:spTree>
    <p:extLst>
      <p:ext uri="{BB962C8B-B14F-4D97-AF65-F5344CB8AC3E}">
        <p14:creationId xmlns:p14="http://schemas.microsoft.com/office/powerpoint/2010/main" val="2935346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Incremental</a:t>
            </a:r>
            <a:r>
              <a:rPr lang="en-US" baseline="0" dirty="0" smtClean="0"/>
              <a:t> additions to the infrastructure</a:t>
            </a:r>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25</a:t>
            </a:fld>
            <a:endParaRPr lang="en-US" dirty="0"/>
          </a:p>
        </p:txBody>
      </p:sp>
    </p:spTree>
    <p:extLst>
      <p:ext uri="{BB962C8B-B14F-4D97-AF65-F5344CB8AC3E}">
        <p14:creationId xmlns:p14="http://schemas.microsoft.com/office/powerpoint/2010/main" val="15295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26</a:t>
            </a:fld>
            <a:endParaRPr lang="en-US" dirty="0"/>
          </a:p>
        </p:txBody>
      </p:sp>
    </p:spTree>
    <p:extLst>
      <p:ext uri="{BB962C8B-B14F-4D97-AF65-F5344CB8AC3E}">
        <p14:creationId xmlns:p14="http://schemas.microsoft.com/office/powerpoint/2010/main" val="1336267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 strip animation</a:t>
            </a:r>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27</a:t>
            </a:fld>
            <a:endParaRPr lang="en-US" dirty="0"/>
          </a:p>
        </p:txBody>
      </p:sp>
    </p:spTree>
    <p:extLst>
      <p:ext uri="{BB962C8B-B14F-4D97-AF65-F5344CB8AC3E}">
        <p14:creationId xmlns:p14="http://schemas.microsoft.com/office/powerpoint/2010/main" val="2321312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29</a:t>
            </a:fld>
            <a:endParaRPr lang="en-US" dirty="0"/>
          </a:p>
        </p:txBody>
      </p:sp>
    </p:spTree>
    <p:extLst>
      <p:ext uri="{BB962C8B-B14F-4D97-AF65-F5344CB8AC3E}">
        <p14:creationId xmlns:p14="http://schemas.microsoft.com/office/powerpoint/2010/main" val="32855379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4A876718-ADEA-49C9-80AB-39E979E9E1C6}" type="slidenum">
              <a:rPr lang="en-GB" altLang="en-US"/>
              <a:pPr/>
              <a:t>31</a:t>
            </a:fld>
            <a:endParaRPr lang="en-GB" altLang="en-US" dirty="0"/>
          </a:p>
        </p:txBody>
      </p:sp>
      <p:sp>
        <p:nvSpPr>
          <p:cNvPr id="25601" name="Rectangle 1"/>
          <p:cNvSpPr txBox="1">
            <a:spLocks noGrp="1" noRot="1" noChangeAspect="1" noChangeArrowheads="1"/>
          </p:cNvSpPr>
          <p:nvPr>
            <p:ph type="sldImg"/>
          </p:nvPr>
        </p:nvSpPr>
        <p:spPr bwMode="auto">
          <a:xfrm>
            <a:off x="1144588" y="685800"/>
            <a:ext cx="4568825"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Text Box 2"/>
          <p:cNvSpPr txBox="1">
            <a:spLocks noChangeArrowheads="1"/>
          </p:cNvSpPr>
          <p:nvPr/>
        </p:nvSpPr>
        <p:spPr bwMode="auto">
          <a:xfrm>
            <a:off x="685801" y="4344639"/>
            <a:ext cx="5484813" cy="41135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 name="Notes Placeholder 1"/>
          <p:cNvSpPr>
            <a:spLocks noGrp="1"/>
          </p:cNvSpPr>
          <p:nvPr>
            <p:ph type="body" idx="1"/>
          </p:nvPr>
        </p:nvSpPr>
        <p:spPr/>
        <p:txBody>
          <a:bodyPr/>
          <a:lstStyle/>
          <a:p>
            <a:r>
              <a:rPr lang="en-US" dirty="0" smtClean="0"/>
              <a:t>This is for a single</a:t>
            </a:r>
            <a:r>
              <a:rPr lang="en-US" baseline="0" dirty="0" smtClean="0"/>
              <a:t> zone</a:t>
            </a:r>
            <a:endParaRPr lang="en-US" dirty="0" smtClean="0"/>
          </a:p>
          <a:p>
            <a:r>
              <a:rPr lang="en-US" dirty="0" smtClean="0"/>
              <a:t>Data virtualization (IRES</a:t>
            </a:r>
            <a:r>
              <a:rPr lang="en-US" baseline="0" dirty="0" smtClean="0"/>
              <a:t> servers and SAN attached luns)</a:t>
            </a:r>
          </a:p>
          <a:p>
            <a:r>
              <a:rPr lang="en-US" baseline="0" dirty="0" smtClean="0"/>
              <a:t>Automation (checksums, replication, validation)</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B966A9D2-AA5C-40C2-AE11-2F0CB4C12813}" type="slidenum">
              <a:rPr lang="en-GB" altLang="en-US"/>
              <a:pPr/>
              <a:t>32</a:t>
            </a:fld>
            <a:endParaRPr lang="en-GB" altLang="en-US" dirty="0"/>
          </a:p>
        </p:txBody>
      </p:sp>
      <p:sp>
        <p:nvSpPr>
          <p:cNvPr id="26625" name="Rectangle 1"/>
          <p:cNvSpPr txBox="1">
            <a:spLocks noGrp="1" noRot="1" noChangeAspect="1" noChangeArrowheads="1"/>
          </p:cNvSpPr>
          <p:nvPr>
            <p:ph type="sldImg"/>
          </p:nvPr>
        </p:nvSpPr>
        <p:spPr bwMode="auto">
          <a:xfrm>
            <a:off x="1144588" y="685800"/>
            <a:ext cx="4567237" cy="34258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p:cNvSpPr txBox="1">
            <a:spLocks noChangeArrowheads="1"/>
          </p:cNvSpPr>
          <p:nvPr/>
        </p:nvSpPr>
        <p:spPr bwMode="auto">
          <a:xfrm>
            <a:off x="685801" y="4344639"/>
            <a:ext cx="5483225" cy="4112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 name="Notes Placeholder 1"/>
          <p:cNvSpPr>
            <a:spLocks noGrp="1"/>
          </p:cNvSpPr>
          <p:nvPr>
            <p:ph type="body" idx="1"/>
          </p:nvPr>
        </p:nvSpPr>
        <p:spPr/>
        <p:txBody>
          <a:bodyPr/>
          <a:lstStyle/>
          <a:p>
            <a:r>
              <a:rPr lang="en-US" dirty="0" smtClean="0"/>
              <a:t>Sanger is actually</a:t>
            </a:r>
            <a:r>
              <a:rPr lang="en-US" baseline="0" dirty="0" smtClean="0"/>
              <a:t> an extreme case of use of the metadata catalog. Using iRODS to track workflow of sequence and its derivatives. Lots of cross-linked files!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2</a:t>
            </a:fld>
            <a:endParaRPr lang="en-US" dirty="0"/>
          </a:p>
        </p:txBody>
      </p:sp>
    </p:spTree>
    <p:extLst>
      <p:ext uri="{BB962C8B-B14F-4D97-AF65-F5344CB8AC3E}">
        <p14:creationId xmlns:p14="http://schemas.microsoft.com/office/powerpoint/2010/main" val="30797792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5BFD88F7-F1C6-4851-A5A2-83660B450B4D}" type="slidenum">
              <a:rPr lang="en-GB" altLang="en-US"/>
              <a:pPr/>
              <a:t>33</a:t>
            </a:fld>
            <a:endParaRPr lang="en-GB" altLang="en-US" dirty="0"/>
          </a:p>
        </p:txBody>
      </p:sp>
      <p:sp>
        <p:nvSpPr>
          <p:cNvPr id="30721" name="Rectangle 1"/>
          <p:cNvSpPr txBox="1">
            <a:spLocks noGrp="1" noRot="1" noChangeAspect="1" noChangeArrowheads="1"/>
          </p:cNvSpPr>
          <p:nvPr>
            <p:ph type="sldImg"/>
          </p:nvPr>
        </p:nvSpPr>
        <p:spPr bwMode="auto">
          <a:xfrm>
            <a:off x="1144588" y="685800"/>
            <a:ext cx="4564062" cy="34226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Text Box 2"/>
          <p:cNvSpPr txBox="1">
            <a:spLocks noChangeArrowheads="1"/>
          </p:cNvSpPr>
          <p:nvPr/>
        </p:nvSpPr>
        <p:spPr bwMode="auto">
          <a:xfrm>
            <a:off x="685800" y="4344639"/>
            <a:ext cx="5480050" cy="41090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 name="Notes Placeholder 1"/>
          <p:cNvSpPr>
            <a:spLocks noGrp="1"/>
          </p:cNvSpPr>
          <p:nvPr>
            <p:ph type="body" idx="1"/>
          </p:nvPr>
        </p:nvSpPr>
        <p:spPr/>
        <p:txBody>
          <a:bodyPr/>
          <a:lstStyle/>
          <a:p>
            <a:r>
              <a:rPr lang="en-US" dirty="0" smtClean="0"/>
              <a:t>Sanger has multiple zones.</a:t>
            </a:r>
            <a:r>
              <a:rPr lang="en-US" baseline="0" dirty="0" smtClean="0"/>
              <a:t> iRODS permits management of data movement across these zones.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D5C10B32-DFEE-4E00-AEC5-2D87EDF1D796}" type="slidenum">
              <a:rPr lang="en-GB" altLang="en-US"/>
              <a:pPr/>
              <a:t>34</a:t>
            </a:fld>
            <a:endParaRPr lang="en-GB" altLang="en-US" dirty="0"/>
          </a:p>
        </p:txBody>
      </p:sp>
      <p:sp>
        <p:nvSpPr>
          <p:cNvPr id="33793" name="Rectangle 1"/>
          <p:cNvSpPr txBox="1">
            <a:spLocks noGrp="1" noRot="1" noChangeAspect="1" noChangeArrowheads="1"/>
          </p:cNvSpPr>
          <p:nvPr>
            <p:ph type="sldImg"/>
          </p:nvPr>
        </p:nvSpPr>
        <p:spPr bwMode="auto">
          <a:xfrm>
            <a:off x="1144588" y="685800"/>
            <a:ext cx="4560887" cy="34194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Text Box 2"/>
          <p:cNvSpPr txBox="1">
            <a:spLocks noChangeArrowheads="1"/>
          </p:cNvSpPr>
          <p:nvPr/>
        </p:nvSpPr>
        <p:spPr bwMode="auto">
          <a:xfrm>
            <a:off x="685801" y="4344639"/>
            <a:ext cx="5476875" cy="4106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2" name="Notes Placeholder 1"/>
          <p:cNvSpPr>
            <a:spLocks noGrp="1"/>
          </p:cNvSpPr>
          <p:nvPr>
            <p:ph type="body" idx="1"/>
          </p:nvPr>
        </p:nvSpPr>
        <p:spPr/>
        <p:txBody>
          <a:bodyPr/>
          <a:lstStyle/>
          <a:p>
            <a:r>
              <a:rPr lang="en-US" dirty="0" smtClean="0"/>
              <a:t>Sanger</a:t>
            </a:r>
            <a:r>
              <a:rPr lang="en-US" baseline="0" dirty="0" smtClean="0"/>
              <a:t> has written a client that sits between the basic iRODS command-line client (iCommands) and Sanger’s other utilities. This is facilitated by iRODS use of familiar interfaces and the open ness of the iRODS source code.</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BC8058-B177-DF43-AAEC-8C9750298333}" type="slidenum">
              <a:rPr lang="en-US" smtClean="0"/>
              <a:pPr/>
              <a:t>41</a:t>
            </a:fld>
            <a:endParaRPr lang="en-US" dirty="0"/>
          </a:p>
        </p:txBody>
      </p:sp>
    </p:spTree>
    <p:extLst>
      <p:ext uri="{BB962C8B-B14F-4D97-AF65-F5344CB8AC3E}">
        <p14:creationId xmlns:p14="http://schemas.microsoft.com/office/powerpoint/2010/main" val="29353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6/2: Add Enforcement</a:t>
            </a:r>
            <a:r>
              <a:rPr lang="en-US" baseline="0" dirty="0" smtClean="0"/>
              <a:t> of management policies and validation of assessment criteria (e.g., SOX compliance) “compliance verification”</a:t>
            </a:r>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4</a:t>
            </a:fld>
            <a:endParaRPr lang="en-US" dirty="0"/>
          </a:p>
        </p:txBody>
      </p:sp>
    </p:spTree>
    <p:extLst>
      <p:ext uri="{BB962C8B-B14F-4D97-AF65-F5344CB8AC3E}">
        <p14:creationId xmlns:p14="http://schemas.microsoft.com/office/powerpoint/2010/main" val="4288323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0000"/>
                </a:solidFill>
              </a:rPr>
              <a:t>Integrates with existing hardware and software</a:t>
            </a:r>
          </a:p>
          <a:p>
            <a:pPr lvl="1">
              <a:lnSpc>
                <a:spcPct val="150000"/>
              </a:lnSpc>
              <a:spcBef>
                <a:spcPts val="1032"/>
              </a:spcBef>
            </a:pPr>
            <a:r>
              <a:rPr lang="en-US" dirty="0" smtClean="0"/>
              <a:t>n</a:t>
            </a:r>
            <a:r>
              <a:rPr lang="en-US" dirty="0" smtClean="0">
                <a:solidFill>
                  <a:srgbClr val="369DBA"/>
                </a:solidFill>
              </a:rPr>
              <a:t>o infrastructure upgrade necessary</a:t>
            </a:r>
          </a:p>
          <a:p>
            <a:pPr lvl="1">
              <a:lnSpc>
                <a:spcPct val="150000"/>
              </a:lnSpc>
              <a:spcBef>
                <a:spcPts val="1032"/>
              </a:spcBef>
            </a:pPr>
            <a:r>
              <a:rPr lang="en-US" dirty="0" smtClean="0">
                <a:solidFill>
                  <a:srgbClr val="369DBA"/>
                </a:solidFill>
              </a:rPr>
              <a:t>incremental change sufficient to introduce iRODS</a:t>
            </a:r>
          </a:p>
          <a:p>
            <a:pPr lvl="1">
              <a:lnSpc>
                <a:spcPct val="150000"/>
              </a:lnSpc>
              <a:spcBef>
                <a:spcPts val="1032"/>
              </a:spcBef>
            </a:pPr>
            <a:r>
              <a:rPr lang="en-US" dirty="0" smtClean="0">
                <a:solidFill>
                  <a:srgbClr val="369DBA"/>
                </a:solidFill>
              </a:rPr>
              <a:t>no system down-time necessary to bring up iRODS</a:t>
            </a:r>
          </a:p>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5</a:t>
            </a:fld>
            <a:endParaRPr lang="en-US" dirty="0"/>
          </a:p>
        </p:txBody>
      </p:sp>
    </p:spTree>
    <p:extLst>
      <p:ext uri="{BB962C8B-B14F-4D97-AF65-F5344CB8AC3E}">
        <p14:creationId xmlns:p14="http://schemas.microsoft.com/office/powerpoint/2010/main" val="3095395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0000"/>
                </a:solidFill>
              </a:rPr>
              <a:t>6/2: format middleware</a:t>
            </a:r>
            <a:r>
              <a:rPr lang="en-US" baseline="0" dirty="0" smtClean="0">
                <a:solidFill>
                  <a:srgbClr val="000000"/>
                </a:solidFill>
              </a:rPr>
              <a:t> definition</a:t>
            </a:r>
            <a:endParaRPr lang="en-US" dirty="0" smtClean="0">
              <a:solidFill>
                <a:srgbClr val="000000"/>
              </a:solidFill>
            </a:endParaRPr>
          </a:p>
          <a:p>
            <a:pPr marL="0" indent="0">
              <a:buNone/>
            </a:pPr>
            <a:r>
              <a:rPr lang="en-US" dirty="0" smtClean="0">
                <a:solidFill>
                  <a:srgbClr val="000000"/>
                </a:solidFill>
              </a:rPr>
              <a:t>Integrates with existing hardware and software</a:t>
            </a:r>
          </a:p>
          <a:p>
            <a:pPr lvl="1">
              <a:lnSpc>
                <a:spcPct val="150000"/>
              </a:lnSpc>
              <a:spcBef>
                <a:spcPts val="1032"/>
              </a:spcBef>
            </a:pPr>
            <a:r>
              <a:rPr lang="en-US" dirty="0" smtClean="0"/>
              <a:t>n</a:t>
            </a:r>
            <a:r>
              <a:rPr lang="en-US" dirty="0" smtClean="0">
                <a:solidFill>
                  <a:srgbClr val="369DBA"/>
                </a:solidFill>
              </a:rPr>
              <a:t>o infrastructure upgrade necessary</a:t>
            </a:r>
          </a:p>
          <a:p>
            <a:pPr lvl="1">
              <a:lnSpc>
                <a:spcPct val="150000"/>
              </a:lnSpc>
              <a:spcBef>
                <a:spcPts val="1032"/>
              </a:spcBef>
            </a:pPr>
            <a:r>
              <a:rPr lang="en-US" dirty="0" smtClean="0">
                <a:solidFill>
                  <a:srgbClr val="369DBA"/>
                </a:solidFill>
              </a:rPr>
              <a:t>incremental change sufficient to introduce iRODS</a:t>
            </a:r>
          </a:p>
          <a:p>
            <a:pPr lvl="1">
              <a:lnSpc>
                <a:spcPct val="150000"/>
              </a:lnSpc>
              <a:spcBef>
                <a:spcPts val="1032"/>
              </a:spcBef>
            </a:pPr>
            <a:r>
              <a:rPr lang="en-US" dirty="0" smtClean="0">
                <a:solidFill>
                  <a:srgbClr val="369DBA"/>
                </a:solidFill>
              </a:rPr>
              <a:t>no system down-time necessary to bring up iRODS</a:t>
            </a:r>
          </a:p>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6</a:t>
            </a:fld>
            <a:endParaRPr lang="en-US" dirty="0"/>
          </a:p>
        </p:txBody>
      </p:sp>
    </p:spTree>
    <p:extLst>
      <p:ext uri="{BB962C8B-B14F-4D97-AF65-F5344CB8AC3E}">
        <p14:creationId xmlns:p14="http://schemas.microsoft.com/office/powerpoint/2010/main" val="3095395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0000"/>
                </a:solidFill>
              </a:rPr>
              <a:t>Integrates with existing hardware and software</a:t>
            </a:r>
          </a:p>
          <a:p>
            <a:pPr lvl="1">
              <a:lnSpc>
                <a:spcPct val="150000"/>
              </a:lnSpc>
              <a:spcBef>
                <a:spcPts val="1032"/>
              </a:spcBef>
            </a:pPr>
            <a:r>
              <a:rPr lang="en-US" dirty="0" smtClean="0"/>
              <a:t>n</a:t>
            </a:r>
            <a:r>
              <a:rPr lang="en-US" dirty="0" smtClean="0">
                <a:solidFill>
                  <a:srgbClr val="369DBA"/>
                </a:solidFill>
              </a:rPr>
              <a:t>o infrastructure upgrade necessary</a:t>
            </a:r>
          </a:p>
          <a:p>
            <a:pPr lvl="1">
              <a:lnSpc>
                <a:spcPct val="150000"/>
              </a:lnSpc>
              <a:spcBef>
                <a:spcPts val="1032"/>
              </a:spcBef>
            </a:pPr>
            <a:r>
              <a:rPr lang="en-US" dirty="0" smtClean="0">
                <a:solidFill>
                  <a:srgbClr val="369DBA"/>
                </a:solidFill>
              </a:rPr>
              <a:t>incremental change sufficient to introduce iRODS</a:t>
            </a:r>
          </a:p>
          <a:p>
            <a:pPr lvl="1">
              <a:lnSpc>
                <a:spcPct val="150000"/>
              </a:lnSpc>
              <a:spcBef>
                <a:spcPts val="1032"/>
              </a:spcBef>
            </a:pPr>
            <a:r>
              <a:rPr lang="en-US" dirty="0" smtClean="0">
                <a:solidFill>
                  <a:srgbClr val="369DBA"/>
                </a:solidFill>
              </a:rPr>
              <a:t>no system down-time necessary to bring up iRODS</a:t>
            </a:r>
          </a:p>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7</a:t>
            </a:fld>
            <a:endParaRPr lang="en-US" dirty="0"/>
          </a:p>
        </p:txBody>
      </p:sp>
    </p:spTree>
    <p:extLst>
      <p:ext uri="{BB962C8B-B14F-4D97-AF65-F5344CB8AC3E}">
        <p14:creationId xmlns:p14="http://schemas.microsoft.com/office/powerpoint/2010/main" val="3095395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0000"/>
                </a:solidFill>
              </a:rPr>
              <a:t>Integrates with existing hardware and software</a:t>
            </a:r>
          </a:p>
          <a:p>
            <a:pPr lvl="1">
              <a:lnSpc>
                <a:spcPct val="150000"/>
              </a:lnSpc>
              <a:spcBef>
                <a:spcPts val="1032"/>
              </a:spcBef>
            </a:pPr>
            <a:r>
              <a:rPr lang="en-US" dirty="0" smtClean="0"/>
              <a:t>n</a:t>
            </a:r>
            <a:r>
              <a:rPr lang="en-US" dirty="0" smtClean="0">
                <a:solidFill>
                  <a:srgbClr val="369DBA"/>
                </a:solidFill>
              </a:rPr>
              <a:t>o infrastructure upgrade necessary</a:t>
            </a:r>
          </a:p>
          <a:p>
            <a:pPr lvl="1">
              <a:lnSpc>
                <a:spcPct val="150000"/>
              </a:lnSpc>
              <a:spcBef>
                <a:spcPts val="1032"/>
              </a:spcBef>
            </a:pPr>
            <a:r>
              <a:rPr lang="en-US" dirty="0" smtClean="0">
                <a:solidFill>
                  <a:srgbClr val="369DBA"/>
                </a:solidFill>
              </a:rPr>
              <a:t>incremental change sufficient to introduce iRODS</a:t>
            </a:r>
          </a:p>
          <a:p>
            <a:pPr lvl="1">
              <a:lnSpc>
                <a:spcPct val="150000"/>
              </a:lnSpc>
              <a:spcBef>
                <a:spcPts val="1032"/>
              </a:spcBef>
            </a:pPr>
            <a:r>
              <a:rPr lang="en-US" dirty="0" smtClean="0">
                <a:solidFill>
                  <a:srgbClr val="369DBA"/>
                </a:solidFill>
              </a:rPr>
              <a:t>no system down-time necessary to bring up iRODS</a:t>
            </a:r>
          </a:p>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8</a:t>
            </a:fld>
            <a:endParaRPr lang="en-US" dirty="0"/>
          </a:p>
        </p:txBody>
      </p:sp>
    </p:spTree>
    <p:extLst>
      <p:ext uri="{BB962C8B-B14F-4D97-AF65-F5344CB8AC3E}">
        <p14:creationId xmlns:p14="http://schemas.microsoft.com/office/powerpoint/2010/main" val="3095395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0000"/>
                </a:solidFill>
              </a:rPr>
              <a:t>6/2: re-visit</a:t>
            </a:r>
            <a:r>
              <a:rPr lang="en-US" baseline="0" dirty="0" smtClean="0">
                <a:solidFill>
                  <a:srgbClr val="000000"/>
                </a:solidFill>
              </a:rPr>
              <a:t> </a:t>
            </a:r>
            <a:endParaRPr lang="en-US" dirty="0" smtClean="0">
              <a:solidFill>
                <a:srgbClr val="000000"/>
              </a:solidFill>
            </a:endParaRPr>
          </a:p>
          <a:p>
            <a:pPr marL="0" indent="0">
              <a:buNone/>
            </a:pPr>
            <a:r>
              <a:rPr lang="en-US" dirty="0" smtClean="0">
                <a:solidFill>
                  <a:srgbClr val="000000"/>
                </a:solidFill>
              </a:rPr>
              <a:t>Integrates with existing hardware and software</a:t>
            </a:r>
          </a:p>
          <a:p>
            <a:pPr lvl="1">
              <a:lnSpc>
                <a:spcPct val="150000"/>
              </a:lnSpc>
              <a:spcBef>
                <a:spcPts val="1032"/>
              </a:spcBef>
            </a:pPr>
            <a:r>
              <a:rPr lang="en-US" dirty="0" smtClean="0"/>
              <a:t>n</a:t>
            </a:r>
            <a:r>
              <a:rPr lang="en-US" dirty="0" smtClean="0">
                <a:solidFill>
                  <a:srgbClr val="369DBA"/>
                </a:solidFill>
              </a:rPr>
              <a:t>o infrastructure upgrade necessary</a:t>
            </a:r>
          </a:p>
          <a:p>
            <a:pPr lvl="1">
              <a:lnSpc>
                <a:spcPct val="150000"/>
              </a:lnSpc>
              <a:spcBef>
                <a:spcPts val="1032"/>
              </a:spcBef>
            </a:pPr>
            <a:r>
              <a:rPr lang="en-US" dirty="0" smtClean="0">
                <a:solidFill>
                  <a:srgbClr val="369DBA"/>
                </a:solidFill>
              </a:rPr>
              <a:t>incremental change sufficient to introduce iRODS</a:t>
            </a:r>
          </a:p>
          <a:p>
            <a:pPr lvl="1">
              <a:lnSpc>
                <a:spcPct val="150000"/>
              </a:lnSpc>
              <a:spcBef>
                <a:spcPts val="1032"/>
              </a:spcBef>
            </a:pPr>
            <a:r>
              <a:rPr lang="en-US" dirty="0" smtClean="0">
                <a:solidFill>
                  <a:srgbClr val="369DBA"/>
                </a:solidFill>
              </a:rPr>
              <a:t>no system down-time necessary to bring up iRODS</a:t>
            </a:r>
          </a:p>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9</a:t>
            </a:fld>
            <a:endParaRPr lang="en-US" dirty="0"/>
          </a:p>
        </p:txBody>
      </p:sp>
    </p:spTree>
    <p:extLst>
      <p:ext uri="{BB962C8B-B14F-4D97-AF65-F5344CB8AC3E}">
        <p14:creationId xmlns:p14="http://schemas.microsoft.com/office/powerpoint/2010/main" val="3095395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solidFill>
                  <a:srgbClr val="000000"/>
                </a:solidFill>
              </a:rPr>
              <a:t>Integrates with existing hardware and software</a:t>
            </a:r>
          </a:p>
          <a:p>
            <a:pPr lvl="1">
              <a:lnSpc>
                <a:spcPct val="150000"/>
              </a:lnSpc>
              <a:spcBef>
                <a:spcPts val="1032"/>
              </a:spcBef>
            </a:pPr>
            <a:r>
              <a:rPr lang="en-US" dirty="0" smtClean="0"/>
              <a:t>n</a:t>
            </a:r>
            <a:r>
              <a:rPr lang="en-US" dirty="0" smtClean="0">
                <a:solidFill>
                  <a:srgbClr val="369DBA"/>
                </a:solidFill>
              </a:rPr>
              <a:t>o infrastructure upgrade necessary</a:t>
            </a:r>
          </a:p>
          <a:p>
            <a:pPr lvl="1">
              <a:lnSpc>
                <a:spcPct val="150000"/>
              </a:lnSpc>
              <a:spcBef>
                <a:spcPts val="1032"/>
              </a:spcBef>
            </a:pPr>
            <a:r>
              <a:rPr lang="en-US" dirty="0" smtClean="0">
                <a:solidFill>
                  <a:srgbClr val="369DBA"/>
                </a:solidFill>
              </a:rPr>
              <a:t>incremental change sufficient to introduce iRODS</a:t>
            </a:r>
          </a:p>
          <a:p>
            <a:pPr lvl="1">
              <a:lnSpc>
                <a:spcPct val="150000"/>
              </a:lnSpc>
              <a:spcBef>
                <a:spcPts val="1032"/>
              </a:spcBef>
            </a:pPr>
            <a:r>
              <a:rPr lang="en-US" dirty="0" smtClean="0">
                <a:solidFill>
                  <a:srgbClr val="369DBA"/>
                </a:solidFill>
              </a:rPr>
              <a:t>no system down-time necessary to bring up iRODS</a:t>
            </a:r>
          </a:p>
          <a:p>
            <a:endParaRPr lang="en-US" dirty="0"/>
          </a:p>
        </p:txBody>
      </p:sp>
      <p:sp>
        <p:nvSpPr>
          <p:cNvPr id="4" name="Slide Number Placeholder 3"/>
          <p:cNvSpPr>
            <a:spLocks noGrp="1"/>
          </p:cNvSpPr>
          <p:nvPr>
            <p:ph type="sldNum" sz="quarter" idx="10"/>
          </p:nvPr>
        </p:nvSpPr>
        <p:spPr/>
        <p:txBody>
          <a:bodyPr/>
          <a:lstStyle/>
          <a:p>
            <a:fld id="{69A1D428-4425-AD48-9DAE-B39EA4DE183F}" type="slidenum">
              <a:rPr lang="en-US" smtClean="0"/>
              <a:t>10</a:t>
            </a:fld>
            <a:endParaRPr lang="en-US" dirty="0"/>
          </a:p>
        </p:txBody>
      </p:sp>
    </p:spTree>
    <p:extLst>
      <p:ext uri="{BB962C8B-B14F-4D97-AF65-F5344CB8AC3E}">
        <p14:creationId xmlns:p14="http://schemas.microsoft.com/office/powerpoint/2010/main" val="30953959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flipV="1">
            <a:off x="0" y="3714965"/>
            <a:ext cx="9144000" cy="2670502"/>
          </a:xfrm>
          <a:prstGeom prst="rect">
            <a:avLst/>
          </a:prstGeom>
          <a:solidFill>
            <a:srgbClr val="2396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39676"/>
              </a:solidFill>
            </a:endParaRPr>
          </a:p>
        </p:txBody>
      </p:sp>
      <p:sp>
        <p:nvSpPr>
          <p:cNvPr id="2" name="Title 1"/>
          <p:cNvSpPr>
            <a:spLocks noGrp="1"/>
          </p:cNvSpPr>
          <p:nvPr>
            <p:ph type="ctrTitle" hasCustomPrompt="1"/>
          </p:nvPr>
        </p:nvSpPr>
        <p:spPr>
          <a:xfrm>
            <a:off x="362021" y="4106645"/>
            <a:ext cx="4284905" cy="1495479"/>
          </a:xfrm>
          <a:noFill/>
        </p:spPr>
        <p:txBody>
          <a:bodyPr>
            <a:normAutofit/>
          </a:bodyPr>
          <a:lstStyle>
            <a:lvl1pPr algn="r">
              <a:defRPr sz="3200" baseline="0">
                <a:solidFill>
                  <a:schemeClr val="bg1"/>
                </a:solidFill>
              </a:defRPr>
            </a:lvl1pPr>
          </a:lstStyle>
          <a:p>
            <a:r>
              <a:rPr lang="en-US" dirty="0" smtClean="0"/>
              <a:t>Presentation Title: Goes Here</a:t>
            </a:r>
            <a:endParaRPr lang="en-US" dirty="0"/>
          </a:p>
        </p:txBody>
      </p:sp>
      <p:sp>
        <p:nvSpPr>
          <p:cNvPr id="3" name="Subtitle 2"/>
          <p:cNvSpPr>
            <a:spLocks noGrp="1"/>
          </p:cNvSpPr>
          <p:nvPr>
            <p:ph type="subTitle" idx="1" hasCustomPrompt="1"/>
          </p:nvPr>
        </p:nvSpPr>
        <p:spPr>
          <a:xfrm>
            <a:off x="4795295" y="4474578"/>
            <a:ext cx="3499809" cy="1127545"/>
          </a:xfrm>
        </p:spPr>
        <p:txBody>
          <a:bodyPr>
            <a:normAutofit/>
          </a:bodyPr>
          <a:lstStyle>
            <a:lvl1pPr marL="0" indent="0" algn="l">
              <a:buNone/>
              <a:defRPr sz="1000" b="0" i="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Subtext can go here</a:t>
            </a:r>
            <a:endParaRPr lang="en-US" dirty="0"/>
          </a:p>
        </p:txBody>
      </p:sp>
      <p:sp>
        <p:nvSpPr>
          <p:cNvPr id="5" name="Footer Placeholder 4"/>
          <p:cNvSpPr>
            <a:spLocks noGrp="1"/>
          </p:cNvSpPr>
          <p:nvPr>
            <p:ph type="ftr" sz="quarter" idx="11"/>
          </p:nvPr>
        </p:nvSpPr>
        <p:spPr/>
        <p:txBody>
          <a:bodyPr/>
          <a:lstStyle/>
          <a:p>
            <a:r>
              <a:rPr lang="en-US" dirty="0" smtClean="0"/>
              <a:t>iRODS Executive Overview (Summer 2014)</a:t>
            </a:r>
            <a:endParaRPr lang="en-US" dirty="0"/>
          </a:p>
        </p:txBody>
      </p:sp>
      <p:sp>
        <p:nvSpPr>
          <p:cNvPr id="6" name="Slide Number Placeholder 5"/>
          <p:cNvSpPr>
            <a:spLocks noGrp="1"/>
          </p:cNvSpPr>
          <p:nvPr>
            <p:ph type="sldNum" sz="quarter" idx="12"/>
          </p:nvPr>
        </p:nvSpPr>
        <p:spPr/>
        <p:txBody>
          <a:bodyPr/>
          <a:lstStyle/>
          <a:p>
            <a:fld id="{6EB2F830-2162-C648-AB4C-923ABCE61738}" type="slidenum">
              <a:rPr lang="en-US" smtClean="0"/>
              <a:t>‹#›</a:t>
            </a:fld>
            <a:endParaRPr lang="en-US" dirty="0"/>
          </a:p>
        </p:txBody>
      </p:sp>
      <p:pic>
        <p:nvPicPr>
          <p:cNvPr id="7" name="Picture 6" descr="iRODS-Consortium-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536" y="1311512"/>
            <a:ext cx="5618928" cy="1744731"/>
          </a:xfrm>
          <a:prstGeom prst="rect">
            <a:avLst/>
          </a:prstGeom>
        </p:spPr>
      </p:pic>
      <p:cxnSp>
        <p:nvCxnSpPr>
          <p:cNvPr id="13" name="Straight Connector 12"/>
          <p:cNvCxnSpPr/>
          <p:nvPr userDrawn="1"/>
        </p:nvCxnSpPr>
        <p:spPr>
          <a:xfrm>
            <a:off x="4721111" y="3987951"/>
            <a:ext cx="0" cy="1845614"/>
          </a:xfrm>
          <a:prstGeom prst="line">
            <a:avLst/>
          </a:prstGeom>
          <a:ln w="9525" cap="sq">
            <a:solidFill>
              <a:schemeClr val="bg1"/>
            </a:solidFill>
            <a:prstDash val="sysDot"/>
            <a:beve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227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iRODS Executive Overview (Summer 2014)</a:t>
            </a:r>
            <a:endParaRPr lang="en-US" dirty="0"/>
          </a:p>
        </p:txBody>
      </p:sp>
      <p:sp>
        <p:nvSpPr>
          <p:cNvPr id="6" name="Slide Number Placeholder 5"/>
          <p:cNvSpPr>
            <a:spLocks noGrp="1"/>
          </p:cNvSpPr>
          <p:nvPr>
            <p:ph type="sldNum" sz="quarter" idx="12"/>
          </p:nvPr>
        </p:nvSpPr>
        <p:spPr/>
        <p:txBody>
          <a:bodyPr/>
          <a:lstStyle/>
          <a:p>
            <a:fld id="{6EB2F830-2162-C648-AB4C-923ABCE61738}" type="slidenum">
              <a:rPr lang="en-US" smtClean="0"/>
              <a:t>‹#›</a:t>
            </a:fld>
            <a:endParaRPr lang="en-US" dirty="0"/>
          </a:p>
        </p:txBody>
      </p:sp>
      <p:pic>
        <p:nvPicPr>
          <p:cNvPr id="8" name="Picture 7"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82197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iRODS Executive Overview (Summer 2014)</a:t>
            </a:r>
            <a:endParaRPr lang="en-US" dirty="0"/>
          </a:p>
        </p:txBody>
      </p:sp>
      <p:sp>
        <p:nvSpPr>
          <p:cNvPr id="6" name="Slide Number Placeholder 5"/>
          <p:cNvSpPr>
            <a:spLocks noGrp="1"/>
          </p:cNvSpPr>
          <p:nvPr>
            <p:ph type="sldNum" sz="quarter" idx="12"/>
          </p:nvPr>
        </p:nvSpPr>
        <p:spPr/>
        <p:txBody>
          <a:bodyPr/>
          <a:lstStyle/>
          <a:p>
            <a:fld id="{6EB2F830-2162-C648-AB4C-923ABCE61738}" type="slidenum">
              <a:rPr lang="en-US" smtClean="0"/>
              <a:t>‹#›</a:t>
            </a:fld>
            <a:endParaRPr lang="en-US" dirty="0"/>
          </a:p>
        </p:txBody>
      </p:sp>
      <p:pic>
        <p:nvPicPr>
          <p:cNvPr id="8" name="Picture 7"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60139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7585" y="167826"/>
            <a:ext cx="8229600" cy="710481"/>
          </a:xfrm>
        </p:spPr>
        <p:txBody>
          <a:bodyPr>
            <a:normAutofit/>
          </a:bodyPr>
          <a:lstStyle>
            <a:lvl1pPr algn="l">
              <a:defRPr sz="3200">
                <a:solidFill>
                  <a:srgbClr val="239676"/>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35390" y="1066100"/>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iRODS Executive Overview (Summer 2014)</a:t>
            </a:r>
            <a:endParaRPr lang="en-US" dirty="0"/>
          </a:p>
        </p:txBody>
      </p:sp>
      <p:sp>
        <p:nvSpPr>
          <p:cNvPr id="6" name="Slide Number Placeholder 5"/>
          <p:cNvSpPr>
            <a:spLocks noGrp="1"/>
          </p:cNvSpPr>
          <p:nvPr>
            <p:ph type="sldNum" sz="quarter" idx="12"/>
          </p:nvPr>
        </p:nvSpPr>
        <p:spPr/>
        <p:txBody>
          <a:bodyPr/>
          <a:lstStyle/>
          <a:p>
            <a:fld id="{6EB2F830-2162-C648-AB4C-923ABCE61738}" type="slidenum">
              <a:rPr lang="en-US" smtClean="0"/>
              <a:t>‹#›</a:t>
            </a:fld>
            <a:endParaRPr lang="en-US" dirty="0"/>
          </a:p>
        </p:txBody>
      </p:sp>
      <p:cxnSp>
        <p:nvCxnSpPr>
          <p:cNvPr id="9" name="Straight Connector 8"/>
          <p:cNvCxnSpPr/>
          <p:nvPr userDrawn="1"/>
        </p:nvCxnSpPr>
        <p:spPr>
          <a:xfrm>
            <a:off x="336224" y="937643"/>
            <a:ext cx="8229600"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10" name="Picture 9"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3553863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solidFill>
                  <a:srgbClr val="239676"/>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14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r>
              <a:rPr lang="en-US" dirty="0" smtClean="0"/>
              <a:t>iRODS Executive Overview (Summer 2014)</a:t>
            </a:r>
            <a:endParaRPr lang="en-US" dirty="0"/>
          </a:p>
        </p:txBody>
      </p:sp>
      <p:sp>
        <p:nvSpPr>
          <p:cNvPr id="6" name="Slide Number Placeholder 5"/>
          <p:cNvSpPr>
            <a:spLocks noGrp="1"/>
          </p:cNvSpPr>
          <p:nvPr>
            <p:ph type="sldNum" sz="quarter" idx="12"/>
          </p:nvPr>
        </p:nvSpPr>
        <p:spPr/>
        <p:txBody>
          <a:bodyPr/>
          <a:lstStyle/>
          <a:p>
            <a:fld id="{6EB2F830-2162-C648-AB4C-923ABCE61738}" type="slidenum">
              <a:rPr lang="en-US" smtClean="0"/>
              <a:t>‹#›</a:t>
            </a:fld>
            <a:endParaRPr lang="en-US" dirty="0"/>
          </a:p>
        </p:txBody>
      </p:sp>
      <p:pic>
        <p:nvPicPr>
          <p:cNvPr id="7" name="Picture 6"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461935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39676"/>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1800"/>
            </a:lvl2pPr>
            <a:lvl3pPr>
              <a:defRPr sz="1600"/>
            </a:lvl3pPr>
            <a:lvl4pPr>
              <a:defRPr sz="140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1800"/>
            </a:lvl2pPr>
            <a:lvl3pPr>
              <a:defRPr sz="1600"/>
            </a:lvl3pPr>
            <a:lvl4pPr>
              <a:defRPr sz="1400"/>
            </a:lvl4pPr>
            <a:lvl5pPr>
              <a:defRPr sz="105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iRODS Executive Overview (Summer 2014)</a:t>
            </a:r>
            <a:endParaRPr lang="en-US" dirty="0"/>
          </a:p>
        </p:txBody>
      </p:sp>
      <p:sp>
        <p:nvSpPr>
          <p:cNvPr id="7" name="Slide Number Placeholder 6"/>
          <p:cNvSpPr>
            <a:spLocks noGrp="1"/>
          </p:cNvSpPr>
          <p:nvPr>
            <p:ph type="sldNum" sz="quarter" idx="12"/>
          </p:nvPr>
        </p:nvSpPr>
        <p:spPr/>
        <p:txBody>
          <a:bodyPr/>
          <a:lstStyle/>
          <a:p>
            <a:fld id="{6EB2F830-2162-C648-AB4C-923ABCE61738}" type="slidenum">
              <a:rPr lang="en-US" smtClean="0"/>
              <a:t>‹#›</a:t>
            </a:fld>
            <a:endParaRPr lang="en-US" dirty="0"/>
          </a:p>
        </p:txBody>
      </p:sp>
      <p:pic>
        <p:nvPicPr>
          <p:cNvPr id="9" name="Picture 8"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cxnSp>
        <p:nvCxnSpPr>
          <p:cNvPr id="10" name="Straight Connector 9"/>
          <p:cNvCxnSpPr/>
          <p:nvPr userDrawn="1"/>
        </p:nvCxnSpPr>
        <p:spPr>
          <a:xfrm>
            <a:off x="457200" y="1305579"/>
            <a:ext cx="8229600" cy="0"/>
          </a:xfrm>
          <a:prstGeom prst="line">
            <a:avLst/>
          </a:prstGeom>
          <a:ln w="317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34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iRODS Executive Overview (Summer 2014)</a:t>
            </a:r>
            <a:endParaRPr lang="en-US" dirty="0"/>
          </a:p>
        </p:txBody>
      </p:sp>
      <p:sp>
        <p:nvSpPr>
          <p:cNvPr id="9" name="Slide Number Placeholder 8"/>
          <p:cNvSpPr>
            <a:spLocks noGrp="1"/>
          </p:cNvSpPr>
          <p:nvPr>
            <p:ph type="sldNum" sz="quarter" idx="12"/>
          </p:nvPr>
        </p:nvSpPr>
        <p:spPr/>
        <p:txBody>
          <a:bodyPr/>
          <a:lstStyle/>
          <a:p>
            <a:fld id="{6EB2F830-2162-C648-AB4C-923ABCE61738}" type="slidenum">
              <a:rPr lang="en-US" smtClean="0"/>
              <a:t>‹#›</a:t>
            </a:fld>
            <a:endParaRPr lang="en-US" dirty="0"/>
          </a:p>
        </p:txBody>
      </p:sp>
      <p:pic>
        <p:nvPicPr>
          <p:cNvPr id="11" name="Picture 10"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247656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a:t>
            </a:fld>
            <a:endParaRPr lang="en-US" dirty="0"/>
          </a:p>
        </p:txBody>
      </p:sp>
      <p:pic>
        <p:nvPicPr>
          <p:cNvPr id="7" name="Picture 6"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335266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iRODS Executive Overview (Summer 2014)</a:t>
            </a:r>
            <a:endParaRPr lang="en-US" dirty="0"/>
          </a:p>
        </p:txBody>
      </p:sp>
      <p:sp>
        <p:nvSpPr>
          <p:cNvPr id="4" name="Slide Number Placeholder 3"/>
          <p:cNvSpPr>
            <a:spLocks noGrp="1"/>
          </p:cNvSpPr>
          <p:nvPr>
            <p:ph type="sldNum" sz="quarter" idx="12"/>
          </p:nvPr>
        </p:nvSpPr>
        <p:spPr/>
        <p:txBody>
          <a:bodyPr/>
          <a:lstStyle/>
          <a:p>
            <a:fld id="{6EB2F830-2162-C648-AB4C-923ABCE61738}" type="slidenum">
              <a:rPr lang="en-US" smtClean="0"/>
              <a:t>‹#›</a:t>
            </a:fld>
            <a:endParaRPr lang="en-US" dirty="0"/>
          </a:p>
        </p:txBody>
      </p:sp>
      <p:pic>
        <p:nvPicPr>
          <p:cNvPr id="6" name="Picture 5"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96658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iRODS Executive Overview (Summer 2014)</a:t>
            </a:r>
            <a:endParaRPr lang="en-US" dirty="0"/>
          </a:p>
        </p:txBody>
      </p:sp>
      <p:sp>
        <p:nvSpPr>
          <p:cNvPr id="7" name="Slide Number Placeholder 6"/>
          <p:cNvSpPr>
            <a:spLocks noGrp="1"/>
          </p:cNvSpPr>
          <p:nvPr>
            <p:ph type="sldNum" sz="quarter" idx="12"/>
          </p:nvPr>
        </p:nvSpPr>
        <p:spPr/>
        <p:txBody>
          <a:bodyPr/>
          <a:lstStyle/>
          <a:p>
            <a:fld id="{6EB2F830-2162-C648-AB4C-923ABCE61738}" type="slidenum">
              <a:rPr lang="en-US" smtClean="0"/>
              <a:t>‹#›</a:t>
            </a:fld>
            <a:endParaRPr lang="en-US" dirty="0"/>
          </a:p>
        </p:txBody>
      </p:sp>
      <p:pic>
        <p:nvPicPr>
          <p:cNvPr id="9" name="Picture 8"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324896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iRODS Executive Overview (Summer 2014)</a:t>
            </a:r>
            <a:endParaRPr lang="en-US" dirty="0"/>
          </a:p>
        </p:txBody>
      </p:sp>
      <p:sp>
        <p:nvSpPr>
          <p:cNvPr id="7" name="Slide Number Placeholder 6"/>
          <p:cNvSpPr>
            <a:spLocks noGrp="1"/>
          </p:cNvSpPr>
          <p:nvPr>
            <p:ph type="sldNum" sz="quarter" idx="12"/>
          </p:nvPr>
        </p:nvSpPr>
        <p:spPr/>
        <p:txBody>
          <a:bodyPr/>
          <a:lstStyle/>
          <a:p>
            <a:fld id="{6EB2F830-2162-C648-AB4C-923ABCE61738}" type="slidenum">
              <a:rPr lang="en-US" smtClean="0"/>
              <a:t>‹#›</a:t>
            </a:fld>
            <a:endParaRPr lang="en-US" dirty="0"/>
          </a:p>
        </p:txBody>
      </p:sp>
      <p:pic>
        <p:nvPicPr>
          <p:cNvPr id="9" name="Picture 8" descr="iRODS-Consortium-Logo-Dark.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222" y="6519401"/>
            <a:ext cx="862751" cy="267892"/>
          </a:xfrm>
          <a:prstGeom prst="rect">
            <a:avLst/>
          </a:prstGeom>
        </p:spPr>
      </p:pic>
    </p:spTree>
    <p:extLst>
      <p:ext uri="{BB962C8B-B14F-4D97-AF65-F5344CB8AC3E}">
        <p14:creationId xmlns:p14="http://schemas.microsoft.com/office/powerpoint/2010/main" val="2463990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1" y="0"/>
            <a:ext cx="9144000" cy="6419404"/>
          </a:xfrm>
          <a:prstGeom prst="rect">
            <a:avLst/>
          </a:prstGeom>
          <a:gradFill flip="none" rotWithShape="1">
            <a:gsLst>
              <a:gs pos="100000">
                <a:srgbClr val="EBEBEB"/>
              </a:gs>
              <a:gs pos="34000">
                <a:schemeClr val="bg1"/>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V="1">
            <a:off x="0" y="6373685"/>
            <a:ext cx="9144000" cy="45719"/>
          </a:xfrm>
          <a:prstGeom prst="rect">
            <a:avLst/>
          </a:prstGeom>
          <a:solidFill>
            <a:srgbClr val="2396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39676"/>
              </a:solidFill>
            </a:endParaRPr>
          </a:p>
        </p:txBody>
      </p:sp>
      <p:sp>
        <p:nvSpPr>
          <p:cNvPr id="7" name="Rectangle 6"/>
          <p:cNvSpPr/>
          <p:nvPr userDrawn="1"/>
        </p:nvSpPr>
        <p:spPr>
          <a:xfrm>
            <a:off x="0" y="6419404"/>
            <a:ext cx="9144000" cy="438596"/>
          </a:xfrm>
          <a:prstGeom prst="rect">
            <a:avLst/>
          </a:prstGeom>
          <a:solidFill>
            <a:srgbClr val="232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397670" y="6516029"/>
            <a:ext cx="4168154" cy="235112"/>
          </a:xfrm>
          <a:prstGeom prst="rect">
            <a:avLst/>
          </a:prstGeom>
        </p:spPr>
        <p:txBody>
          <a:bodyPr vert="horz" lIns="91440" tIns="45720" rIns="91440" bIns="45720" rtlCol="0" anchor="ctr"/>
          <a:lstStyle>
            <a:lvl1pPr algn="r">
              <a:defRPr sz="900">
                <a:solidFill>
                  <a:schemeClr val="bg1"/>
                </a:solidFill>
                <a:latin typeface="Century Gothic"/>
                <a:cs typeface="Century Gothic"/>
              </a:defRPr>
            </a:lvl1pPr>
          </a:lstStyle>
          <a:p>
            <a:r>
              <a:rPr lang="en-US" dirty="0" smtClean="0"/>
              <a:t>iRODS Executive Overview (Summer 2014)</a:t>
            </a:r>
            <a:endParaRPr lang="en-US" dirty="0"/>
          </a:p>
        </p:txBody>
      </p:sp>
      <p:sp>
        <p:nvSpPr>
          <p:cNvPr id="6" name="Slide Number Placeholder 5"/>
          <p:cNvSpPr>
            <a:spLocks noGrp="1"/>
          </p:cNvSpPr>
          <p:nvPr>
            <p:ph type="sldNum" sz="quarter" idx="4"/>
          </p:nvPr>
        </p:nvSpPr>
        <p:spPr>
          <a:xfrm>
            <a:off x="8741923" y="6516029"/>
            <a:ext cx="373891" cy="235112"/>
          </a:xfrm>
          <a:prstGeom prst="rect">
            <a:avLst/>
          </a:prstGeom>
        </p:spPr>
        <p:txBody>
          <a:bodyPr vert="horz" lIns="91440" tIns="45720" rIns="91440" bIns="45720" rtlCol="0" anchor="ctr"/>
          <a:lstStyle>
            <a:lvl1pPr algn="l">
              <a:defRPr sz="900">
                <a:solidFill>
                  <a:schemeClr val="bg1"/>
                </a:solidFill>
                <a:latin typeface="Century Gothic"/>
                <a:cs typeface="Century Gothic"/>
              </a:defRPr>
            </a:lvl1pPr>
          </a:lstStyle>
          <a:p>
            <a:fld id="{6EB2F830-2162-C648-AB4C-923ABCE61738}" type="slidenum">
              <a:rPr lang="en-US" smtClean="0"/>
              <a:pPr/>
              <a:t>‹#›</a:t>
            </a:fld>
            <a:endParaRPr lang="en-US" dirty="0"/>
          </a:p>
        </p:txBody>
      </p:sp>
      <p:cxnSp>
        <p:nvCxnSpPr>
          <p:cNvPr id="13" name="Straight Connector 12"/>
          <p:cNvCxnSpPr/>
          <p:nvPr userDrawn="1"/>
        </p:nvCxnSpPr>
        <p:spPr>
          <a:xfrm>
            <a:off x="8653874" y="6516029"/>
            <a:ext cx="0" cy="235112"/>
          </a:xfrm>
          <a:prstGeom prst="line">
            <a:avLst/>
          </a:prstGeom>
          <a:ln w="3175"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8946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b="0" i="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iRODS</a:t>
            </a:r>
            <a:endParaRPr lang="en-US" dirty="0"/>
          </a:p>
        </p:txBody>
      </p:sp>
      <p:sp>
        <p:nvSpPr>
          <p:cNvPr id="3" name="Subtitle 2"/>
          <p:cNvSpPr>
            <a:spLocks noGrp="1"/>
          </p:cNvSpPr>
          <p:nvPr>
            <p:ph type="subTitle" idx="1"/>
          </p:nvPr>
        </p:nvSpPr>
        <p:spPr>
          <a:xfrm>
            <a:off x="4795295" y="5027688"/>
            <a:ext cx="3499809" cy="574435"/>
          </a:xfrm>
        </p:spPr>
        <p:txBody>
          <a:bodyPr>
            <a:normAutofit lnSpcReduction="10000"/>
          </a:bodyPr>
          <a:lstStyle/>
          <a:p>
            <a:r>
              <a:rPr lang="en-US" dirty="0" smtClean="0"/>
              <a:t>Executive Overview</a:t>
            </a:r>
          </a:p>
          <a:p>
            <a:r>
              <a:rPr lang="en-US" dirty="0" smtClean="0"/>
              <a:t>Summer 2014 Edition</a:t>
            </a:r>
            <a:endParaRPr lang="en-US" dirty="0"/>
          </a:p>
          <a:p>
            <a:r>
              <a:rPr lang="en-US" dirty="0" smtClean="0"/>
              <a:t>June 18, 2014</a:t>
            </a:r>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a:t>
            </a:fld>
            <a:endParaRPr lang="en-US" dirty="0"/>
          </a:p>
        </p:txBody>
      </p:sp>
    </p:spTree>
    <p:extLst>
      <p:ext uri="{BB962C8B-B14F-4D97-AF65-F5344CB8AC3E}">
        <p14:creationId xmlns:p14="http://schemas.microsoft.com/office/powerpoint/2010/main" val="361970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Robust Metadata Catalog</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10</a:t>
            </a:fld>
            <a:endParaRPr lang="en-US" dirty="0"/>
          </a:p>
        </p:txBody>
      </p:sp>
      <p:sp>
        <p:nvSpPr>
          <p:cNvPr id="21" name="Content Placeholder 2"/>
          <p:cNvSpPr>
            <a:spLocks noGrp="1"/>
          </p:cNvSpPr>
          <p:nvPr>
            <p:ph idx="1"/>
          </p:nvPr>
        </p:nvSpPr>
        <p:spPr>
          <a:xfrm>
            <a:off x="217585" y="2540116"/>
            <a:ext cx="5943378" cy="2432965"/>
          </a:xfrm>
          <a:prstGeom prst="roundRect">
            <a:avLst>
              <a:gd name="adj" fmla="val 9949"/>
            </a:avLst>
          </a:prstGeom>
          <a:noFill/>
        </p:spPr>
        <p:style>
          <a:lnRef idx="2">
            <a:schemeClr val="dk1"/>
          </a:lnRef>
          <a:fillRef idx="1">
            <a:schemeClr val="lt1"/>
          </a:fillRef>
          <a:effectRef idx="0">
            <a:schemeClr val="dk1"/>
          </a:effectRef>
          <a:fontRef idx="minor">
            <a:schemeClr val="dk1"/>
          </a:fontRef>
        </p:style>
        <p:txBody>
          <a:bodyPr lIns="0" tIns="0" rIns="0" bIns="0" anchor="t" anchorCtr="0">
            <a:noAutofit/>
          </a:bodyPr>
          <a:lstStyle/>
          <a:p>
            <a:pPr marL="0" indent="0">
              <a:spcBef>
                <a:spcPts val="0"/>
              </a:spcBef>
              <a:buNone/>
            </a:pPr>
            <a:r>
              <a:rPr lang="en-US" sz="1600" dirty="0" smtClean="0">
                <a:solidFill>
                  <a:srgbClr val="232323"/>
                </a:solidFill>
              </a:rPr>
              <a:t>Every iRODS data grid also has a metadata catalog, called the iCAT. The iCAT is used by iRODS to locate data, manage provenance, and to enable automation</a:t>
            </a:r>
            <a:r>
              <a:rPr lang="en-US" sz="1600" dirty="0">
                <a:solidFill>
                  <a:srgbClr val="232323"/>
                </a:solidFill>
              </a:rPr>
              <a:t> </a:t>
            </a:r>
            <a:r>
              <a:rPr lang="en-US" sz="1600" dirty="0" smtClean="0">
                <a:solidFill>
                  <a:srgbClr val="232323"/>
                </a:solidFill>
              </a:rPr>
              <a:t>and access control.</a:t>
            </a:r>
          </a:p>
          <a:p>
            <a:pPr marL="0" indent="0">
              <a:lnSpc>
                <a:spcPct val="50000"/>
              </a:lnSpc>
              <a:spcBef>
                <a:spcPts val="0"/>
              </a:spcBef>
              <a:buNone/>
            </a:pPr>
            <a:endParaRPr lang="en-US" sz="1600" dirty="0">
              <a:solidFill>
                <a:srgbClr val="232323"/>
              </a:solidFill>
            </a:endParaRPr>
          </a:p>
          <a:p>
            <a:pPr marL="0" indent="0">
              <a:spcBef>
                <a:spcPts val="0"/>
              </a:spcBef>
              <a:buNone/>
            </a:pPr>
            <a:r>
              <a:rPr lang="en-US" sz="1600" dirty="0" smtClean="0">
                <a:solidFill>
                  <a:srgbClr val="232323"/>
                </a:solidFill>
              </a:rPr>
              <a:t>The iCAT also permits user-defined metadata. Altogether, this metadata supports:</a:t>
            </a:r>
          </a:p>
          <a:p>
            <a:pPr>
              <a:spcBef>
                <a:spcPts val="0"/>
              </a:spcBef>
              <a:buFontTx/>
              <a:buChar char="•"/>
            </a:pPr>
            <a:r>
              <a:rPr lang="en-US" sz="1600" dirty="0" smtClean="0">
                <a:solidFill>
                  <a:srgbClr val="232323"/>
                </a:solidFill>
              </a:rPr>
              <a:t>Data discovery based on parameters such as user-defined tags, modification date, outcomes of automation activity.</a:t>
            </a:r>
          </a:p>
          <a:p>
            <a:pPr>
              <a:spcBef>
                <a:spcPts val="0"/>
              </a:spcBef>
              <a:buFontTx/>
              <a:buChar char="•"/>
            </a:pPr>
            <a:r>
              <a:rPr lang="en-US" sz="1600" dirty="0" smtClean="0">
                <a:solidFill>
                  <a:srgbClr val="232323"/>
                </a:solidFill>
              </a:rPr>
              <a:t>Capturing workflows as raw data is processed and used.</a:t>
            </a:r>
          </a:p>
          <a:p>
            <a:pPr>
              <a:spcBef>
                <a:spcPts val="0"/>
              </a:spcBef>
              <a:buFontTx/>
              <a:buChar char="•"/>
            </a:pPr>
            <a:r>
              <a:rPr lang="en-US" sz="1600" dirty="0" smtClean="0">
                <a:solidFill>
                  <a:srgbClr val="232323"/>
                </a:solidFill>
              </a:rPr>
              <a:t>Automation and access control policies.</a:t>
            </a:r>
          </a:p>
          <a:p>
            <a:pPr>
              <a:spcBef>
                <a:spcPts val="0"/>
              </a:spcBef>
              <a:buFontTx/>
              <a:buChar char="•"/>
            </a:pPr>
            <a:endParaRPr lang="en-US" sz="1600" dirty="0" smtClean="0">
              <a:solidFill>
                <a:srgbClr val="232323"/>
              </a:solidFill>
            </a:endParaRPr>
          </a:p>
          <a:p>
            <a:pPr marL="0" indent="0">
              <a:spcBef>
                <a:spcPts val="0"/>
              </a:spcBef>
              <a:buNone/>
            </a:pPr>
            <a:endParaRPr lang="en-US" sz="1600" dirty="0">
              <a:solidFill>
                <a:srgbClr val="232323"/>
              </a:solidFill>
            </a:endParaRPr>
          </a:p>
        </p:txBody>
      </p:sp>
      <p:sp>
        <p:nvSpPr>
          <p:cNvPr id="15" name="Can 14"/>
          <p:cNvSpPr/>
          <p:nvPr/>
        </p:nvSpPr>
        <p:spPr>
          <a:xfrm>
            <a:off x="4875490" y="5180186"/>
            <a:ext cx="870533" cy="715279"/>
          </a:xfrm>
          <a:prstGeom prst="can">
            <a:avLst/>
          </a:prstGeom>
          <a:solidFill>
            <a:schemeClr val="bg1">
              <a:lumMod val="75000"/>
            </a:schemeClr>
          </a:solidFill>
          <a:ln>
            <a:solidFill>
              <a:schemeClr val="bg1">
                <a:lumMod val="5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dirty="0" smtClean="0">
                <a:solidFill>
                  <a:schemeClr val="accent2"/>
                </a:solidFill>
              </a:rPr>
              <a:t>iCAT DB</a:t>
            </a:r>
            <a:endParaRPr lang="en-US" sz="1600" b="1" dirty="0">
              <a:solidFill>
                <a:schemeClr val="accent2"/>
              </a:solidFill>
            </a:endParaRPr>
          </a:p>
        </p:txBody>
      </p:sp>
      <p:grpSp>
        <p:nvGrpSpPr>
          <p:cNvPr id="16" name="Group 15"/>
          <p:cNvGrpSpPr/>
          <p:nvPr/>
        </p:nvGrpSpPr>
        <p:grpSpPr>
          <a:xfrm>
            <a:off x="233802" y="5090059"/>
            <a:ext cx="4641688" cy="1113483"/>
            <a:chOff x="655455" y="4489327"/>
            <a:chExt cx="7440428" cy="1521199"/>
          </a:xfrm>
        </p:grpSpPr>
        <p:sp>
          <p:nvSpPr>
            <p:cNvPr id="17" name="Rounded Rectangle 16"/>
            <p:cNvSpPr/>
            <p:nvPr/>
          </p:nvSpPr>
          <p:spPr>
            <a:xfrm>
              <a:off x="655455" y="4489327"/>
              <a:ext cx="7440428" cy="144038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
          <p:nvSpPr>
            <p:cNvPr id="18" name="TextBox 17"/>
            <p:cNvSpPr txBox="1"/>
            <p:nvPr/>
          </p:nvSpPr>
          <p:spPr>
            <a:xfrm>
              <a:off x="1079689" y="5650089"/>
              <a:ext cx="1024277" cy="357402"/>
            </a:xfrm>
            <a:prstGeom prst="rect">
              <a:avLst/>
            </a:prstGeom>
            <a:noFill/>
          </p:spPr>
          <p:txBody>
            <a:bodyPr wrap="none" rtlCol="0">
              <a:spAutoFit/>
            </a:bodyPr>
            <a:lstStyle/>
            <a:p>
              <a:r>
                <a:rPr lang="en-US" sz="1100" dirty="0" smtClean="0">
                  <a:latin typeface="Century Gothic"/>
                  <a:cs typeface="Century Gothic"/>
                </a:rPr>
                <a:t>Boston</a:t>
              </a:r>
              <a:endParaRPr lang="en-US" sz="1100" dirty="0">
                <a:latin typeface="Century Gothic"/>
                <a:cs typeface="Century Gothic"/>
              </a:endParaRPr>
            </a:p>
          </p:txBody>
        </p:sp>
        <p:sp>
          <p:nvSpPr>
            <p:cNvPr id="19" name="TextBox 18"/>
            <p:cNvSpPr txBox="1"/>
            <p:nvPr/>
          </p:nvSpPr>
          <p:spPr>
            <a:xfrm>
              <a:off x="2443371" y="5637721"/>
              <a:ext cx="1263977" cy="357402"/>
            </a:xfrm>
            <a:prstGeom prst="rect">
              <a:avLst/>
            </a:prstGeom>
            <a:noFill/>
          </p:spPr>
          <p:txBody>
            <a:bodyPr wrap="none" rtlCol="0">
              <a:spAutoFit/>
            </a:bodyPr>
            <a:lstStyle/>
            <a:p>
              <a:r>
                <a:rPr lang="en-US" sz="1100" dirty="0" smtClean="0">
                  <a:latin typeface="Century Gothic"/>
                  <a:cs typeface="Century Gothic"/>
                </a:rPr>
                <a:t>Chicago</a:t>
              </a:r>
              <a:endParaRPr lang="en-US" sz="1100" dirty="0">
                <a:latin typeface="Century Gothic"/>
                <a:cs typeface="Century Gothic"/>
              </a:endParaRPr>
            </a:p>
          </p:txBody>
        </p:sp>
        <p:sp>
          <p:nvSpPr>
            <p:cNvPr id="20" name="TextBox 19"/>
            <p:cNvSpPr txBox="1"/>
            <p:nvPr/>
          </p:nvSpPr>
          <p:spPr>
            <a:xfrm>
              <a:off x="3789261" y="5651607"/>
              <a:ext cx="1672495" cy="357402"/>
            </a:xfrm>
            <a:prstGeom prst="rect">
              <a:avLst/>
            </a:prstGeom>
            <a:noFill/>
          </p:spPr>
          <p:txBody>
            <a:bodyPr wrap="none" rtlCol="0">
              <a:spAutoFit/>
            </a:bodyPr>
            <a:lstStyle/>
            <a:p>
              <a:r>
                <a:rPr lang="en-US" sz="1100" dirty="0" smtClean="0">
                  <a:latin typeface="Century Gothic"/>
                  <a:cs typeface="Century Gothic"/>
                </a:rPr>
                <a:t>RTP System 1</a:t>
              </a:r>
              <a:endParaRPr lang="en-US" sz="1100" dirty="0">
                <a:latin typeface="Century Gothic"/>
                <a:cs typeface="Century Gothic"/>
              </a:endParaRPr>
            </a:p>
          </p:txBody>
        </p:sp>
        <p:sp>
          <p:nvSpPr>
            <p:cNvPr id="30" name="TextBox 29"/>
            <p:cNvSpPr txBox="1"/>
            <p:nvPr/>
          </p:nvSpPr>
          <p:spPr>
            <a:xfrm>
              <a:off x="5264036" y="5653123"/>
              <a:ext cx="1672495" cy="357402"/>
            </a:xfrm>
            <a:prstGeom prst="rect">
              <a:avLst/>
            </a:prstGeom>
            <a:noFill/>
          </p:spPr>
          <p:txBody>
            <a:bodyPr wrap="none" rtlCol="0">
              <a:spAutoFit/>
            </a:bodyPr>
            <a:lstStyle/>
            <a:p>
              <a:r>
                <a:rPr lang="en-US" sz="1100" dirty="0" smtClean="0">
                  <a:latin typeface="Century Gothic"/>
                  <a:cs typeface="Century Gothic"/>
                </a:rPr>
                <a:t>RTP System 2</a:t>
              </a:r>
              <a:endParaRPr lang="en-US" sz="1100" dirty="0">
                <a:latin typeface="Century Gothic"/>
                <a:cs typeface="Century Gothic"/>
              </a:endParaRP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77" y="4781315"/>
              <a:ext cx="922103" cy="856406"/>
            </a:xfrm>
            <a:prstGeom prst="rect">
              <a:avLst/>
            </a:prstGeom>
          </p:spPr>
        </p:pic>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445" y="4781315"/>
              <a:ext cx="922103" cy="856406"/>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072" y="4781315"/>
              <a:ext cx="922103" cy="856406"/>
            </a:xfrm>
            <a:prstGeom prst="rect">
              <a:avLst/>
            </a:prstGeom>
          </p:spPr>
        </p:pic>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556" y="4781315"/>
              <a:ext cx="922103" cy="856406"/>
            </a:xfrm>
            <a:prstGeom prst="rect">
              <a:avLst/>
            </a:prstGeom>
          </p:spPr>
        </p:pic>
        <p:sp>
          <p:nvSpPr>
            <p:cNvPr id="35" name="TextBox 34"/>
            <p:cNvSpPr txBox="1"/>
            <p:nvPr/>
          </p:nvSpPr>
          <p:spPr>
            <a:xfrm>
              <a:off x="6897062" y="5653124"/>
              <a:ext cx="1127289" cy="357402"/>
            </a:xfrm>
            <a:prstGeom prst="rect">
              <a:avLst/>
            </a:prstGeom>
            <a:noFill/>
          </p:spPr>
          <p:txBody>
            <a:bodyPr wrap="none" rtlCol="0">
              <a:spAutoFit/>
            </a:bodyPr>
            <a:lstStyle/>
            <a:p>
              <a:r>
                <a:rPr lang="en-US" sz="1100" dirty="0" smtClean="0">
                  <a:latin typeface="Century Gothic"/>
                  <a:cs typeface="Century Gothic"/>
                </a:rPr>
                <a:t>London</a:t>
              </a:r>
              <a:endParaRPr lang="en-US" sz="1100" dirty="0">
                <a:latin typeface="Century Gothic"/>
                <a:cs typeface="Century Gothic"/>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866" y="4781315"/>
              <a:ext cx="922103" cy="856406"/>
            </a:xfrm>
            <a:prstGeom prst="rect">
              <a:avLst/>
            </a:prstGeom>
          </p:spPr>
        </p:pic>
        <p:sp>
          <p:nvSpPr>
            <p:cNvPr id="37" name="Rounded Rectangle 36"/>
            <p:cNvSpPr/>
            <p:nvPr/>
          </p:nvSpPr>
          <p:spPr>
            <a:xfrm>
              <a:off x="931277" y="4612460"/>
              <a:ext cx="6767692" cy="242761"/>
            </a:xfrm>
            <a:prstGeom prst="round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chemeClr val="tx1"/>
                  </a:solidFill>
                  <a:latin typeface="Century Gothic"/>
                  <a:cs typeface="Century Gothic"/>
                </a:rPr>
                <a:t>iRODS Data Grid</a:t>
              </a:r>
              <a:endParaRPr lang="en-US" sz="1200" dirty="0">
                <a:solidFill>
                  <a:schemeClr val="tx1"/>
                </a:solidFill>
                <a:latin typeface="Century Gothic"/>
                <a:cs typeface="Century Gothic"/>
              </a:endParaRPr>
            </a:p>
          </p:txBody>
        </p:sp>
      </p:grpSp>
      <p:sp>
        <p:nvSpPr>
          <p:cNvPr id="38" name="TextBox 37"/>
          <p:cNvSpPr txBox="1"/>
          <p:nvPr/>
        </p:nvSpPr>
        <p:spPr>
          <a:xfrm>
            <a:off x="6253238" y="1657048"/>
            <a:ext cx="2685143" cy="3984167"/>
          </a:xfrm>
          <a:prstGeom prst="rect">
            <a:avLst/>
          </a:prstGeom>
          <a:solidFill>
            <a:srgbClr val="EBF1DE"/>
          </a:solidFill>
          <a:ln>
            <a:solidFill>
              <a:schemeClr val="tx1"/>
            </a:solidFill>
          </a:ln>
        </p:spPr>
        <p:txBody>
          <a:bodyPr wrap="square" rtlCol="0" anchor="t">
            <a:spAutoFit/>
          </a:bodyPr>
          <a:lstStyle/>
          <a:p>
            <a:r>
              <a:rPr lang="en-US" sz="1200" dirty="0" smtClean="0">
                <a:latin typeface="Century Gothic"/>
                <a:cs typeface="Century Gothic"/>
              </a:rPr>
              <a:t>Example Metadata:</a:t>
            </a:r>
          </a:p>
          <a:p>
            <a:pPr marL="91440" lvl="1">
              <a:lnSpc>
                <a:spcPct val="150000"/>
              </a:lnSpc>
            </a:pPr>
            <a:r>
              <a:rPr lang="en-US" sz="1100" i="1" dirty="0" smtClean="0">
                <a:latin typeface="Century Gothic"/>
                <a:cs typeface="Century Gothic"/>
              </a:rPr>
              <a:t>Logical Name (iRODS path): </a:t>
            </a:r>
          </a:p>
          <a:p>
            <a:pPr marL="91440" lvl="1">
              <a:lnSpc>
                <a:spcPct val="150000"/>
              </a:lnSpc>
            </a:pPr>
            <a:r>
              <a:rPr lang="en-US" sz="1200" i="1" dirty="0" smtClean="0">
                <a:solidFill>
                  <a:srgbClr val="369DBA"/>
                </a:solidFill>
                <a:latin typeface="Century Gothic"/>
                <a:cs typeface="Century Gothic"/>
              </a:rPr>
              <a:t>/RDDept/LabX/Flow/Study1</a:t>
            </a:r>
          </a:p>
          <a:p>
            <a:pPr marL="91440" lvl="1">
              <a:lnSpc>
                <a:spcPct val="120000"/>
              </a:lnSpc>
            </a:pPr>
            <a:endParaRPr lang="en-US" sz="1100" i="1" dirty="0" smtClean="0">
              <a:latin typeface="Century Gothic"/>
              <a:cs typeface="Century Gothic"/>
            </a:endParaRPr>
          </a:p>
          <a:p>
            <a:pPr marL="91440" lvl="1">
              <a:lnSpc>
                <a:spcPct val="120000"/>
              </a:lnSpc>
            </a:pPr>
            <a:r>
              <a:rPr lang="en-US" sz="1100" i="1" dirty="0" smtClean="0">
                <a:latin typeface="Century Gothic"/>
                <a:cs typeface="Century Gothic"/>
              </a:rPr>
              <a:t>Physical Name (Unix path): </a:t>
            </a:r>
          </a:p>
          <a:p>
            <a:pPr marL="91440" lvl="1">
              <a:lnSpc>
                <a:spcPct val="120000"/>
              </a:lnSpc>
            </a:pPr>
            <a:r>
              <a:rPr lang="en-US" sz="1200" i="1" dirty="0" smtClean="0">
                <a:solidFill>
                  <a:srgbClr val="369DBA"/>
                </a:solidFill>
                <a:latin typeface="Century Gothic"/>
                <a:cs typeface="Century Gothic"/>
              </a:rPr>
              <a:t>/London/var1/proj/labx/stuff</a:t>
            </a:r>
          </a:p>
          <a:p>
            <a:pPr marL="91440" lvl="1">
              <a:lnSpc>
                <a:spcPct val="120000"/>
              </a:lnSpc>
            </a:pPr>
            <a:endParaRPr lang="en-US" sz="1100" i="1" dirty="0" smtClean="0">
              <a:latin typeface="Century Gothic"/>
              <a:cs typeface="Century Gothic"/>
            </a:endParaRPr>
          </a:p>
          <a:p>
            <a:pPr marL="91440" lvl="1">
              <a:lnSpc>
                <a:spcPct val="120000"/>
              </a:lnSpc>
            </a:pPr>
            <a:r>
              <a:rPr lang="en-US" sz="1100" i="1" dirty="0" smtClean="0">
                <a:latin typeface="Century Gothic"/>
                <a:cs typeface="Century Gothic"/>
              </a:rPr>
              <a:t>Lab PI:  </a:t>
            </a:r>
            <a:r>
              <a:rPr lang="en-US" sz="1200" i="1" dirty="0" smtClean="0">
                <a:solidFill>
                  <a:srgbClr val="369DBA"/>
                </a:solidFill>
                <a:latin typeface="Century Gothic"/>
                <a:cs typeface="Century Gothic"/>
              </a:rPr>
              <a:t>Jane Doe</a:t>
            </a:r>
          </a:p>
          <a:p>
            <a:pPr marL="91440" lvl="1">
              <a:lnSpc>
                <a:spcPct val="120000"/>
              </a:lnSpc>
            </a:pPr>
            <a:r>
              <a:rPr lang="en-US" sz="1100" i="1" dirty="0" smtClean="0">
                <a:latin typeface="Century Gothic"/>
                <a:cs typeface="Century Gothic"/>
              </a:rPr>
              <a:t>Date: </a:t>
            </a:r>
            <a:r>
              <a:rPr lang="en-US" sz="1200" i="1" dirty="0" smtClean="0">
                <a:latin typeface="Century Gothic"/>
                <a:cs typeface="Century Gothic"/>
              </a:rPr>
              <a:t> </a:t>
            </a:r>
            <a:r>
              <a:rPr lang="en-US" sz="1200" i="1" dirty="0" smtClean="0">
                <a:solidFill>
                  <a:srgbClr val="369DBA"/>
                </a:solidFill>
                <a:latin typeface="Century Gothic"/>
                <a:cs typeface="Century Gothic"/>
              </a:rPr>
              <a:t>12/1/2010</a:t>
            </a:r>
          </a:p>
          <a:p>
            <a:pPr marL="91440" lvl="1">
              <a:lnSpc>
                <a:spcPct val="120000"/>
              </a:lnSpc>
            </a:pPr>
            <a:r>
              <a:rPr lang="en-US" sz="1100" i="1" dirty="0" smtClean="0">
                <a:latin typeface="Century Gothic"/>
                <a:cs typeface="Century Gothic"/>
              </a:rPr>
              <a:t>Time:</a:t>
            </a:r>
            <a:r>
              <a:rPr lang="en-US" sz="1200" i="1" dirty="0" smtClean="0">
                <a:latin typeface="Century Gothic"/>
                <a:cs typeface="Century Gothic"/>
              </a:rPr>
              <a:t>  </a:t>
            </a:r>
            <a:r>
              <a:rPr lang="en-US" sz="1200" i="1" dirty="0" smtClean="0">
                <a:solidFill>
                  <a:srgbClr val="369DBA"/>
                </a:solidFill>
                <a:latin typeface="Century Gothic"/>
                <a:cs typeface="Century Gothic"/>
              </a:rPr>
              <a:t>01:45:12</a:t>
            </a:r>
          </a:p>
          <a:p>
            <a:pPr marL="91440" lvl="1">
              <a:lnSpc>
                <a:spcPct val="120000"/>
              </a:lnSpc>
            </a:pPr>
            <a:endParaRPr lang="en-US" sz="1100" i="1" dirty="0" smtClean="0">
              <a:latin typeface="Century Gothic"/>
              <a:cs typeface="Century Gothic"/>
            </a:endParaRPr>
          </a:p>
          <a:p>
            <a:pPr marL="91440" lvl="1">
              <a:lnSpc>
                <a:spcPct val="120000"/>
              </a:lnSpc>
            </a:pPr>
            <a:r>
              <a:rPr lang="en-US" sz="1100" i="1" dirty="0" smtClean="0">
                <a:latin typeface="Century Gothic"/>
                <a:cs typeface="Century Gothic"/>
              </a:rPr>
              <a:t>Title:</a:t>
            </a:r>
          </a:p>
          <a:p>
            <a:pPr marL="91440" lvl="1">
              <a:lnSpc>
                <a:spcPct val="120000"/>
              </a:lnSpc>
            </a:pPr>
            <a:r>
              <a:rPr lang="en-US" sz="1200" i="1" dirty="0" smtClean="0">
                <a:solidFill>
                  <a:srgbClr val="369DBA"/>
                </a:solidFill>
                <a:latin typeface="Century Gothic"/>
                <a:cs typeface="Century Gothic"/>
              </a:rPr>
              <a:t>Proliferation optimization studies</a:t>
            </a:r>
          </a:p>
          <a:p>
            <a:pPr marL="91440" lvl="1">
              <a:lnSpc>
                <a:spcPct val="120000"/>
              </a:lnSpc>
            </a:pPr>
            <a:endParaRPr lang="en-US" sz="1100" i="1" dirty="0" smtClean="0">
              <a:latin typeface="Century Gothic"/>
              <a:cs typeface="Century Gothic"/>
            </a:endParaRPr>
          </a:p>
          <a:p>
            <a:pPr marL="91440" lvl="1">
              <a:lnSpc>
                <a:spcPct val="120000"/>
              </a:lnSpc>
            </a:pPr>
            <a:r>
              <a:rPr lang="en-US" sz="1100" i="1" dirty="0" smtClean="0">
                <a:latin typeface="Century Gothic"/>
                <a:cs typeface="Century Gothic"/>
              </a:rPr>
              <a:t>Data Source:  </a:t>
            </a:r>
            <a:r>
              <a:rPr lang="en-US" sz="1200" i="1" dirty="0" smtClean="0">
                <a:solidFill>
                  <a:srgbClr val="369DBA"/>
                </a:solidFill>
                <a:latin typeface="Century Gothic"/>
                <a:cs typeface="Century Gothic"/>
              </a:rPr>
              <a:t>Flow Cytometer</a:t>
            </a:r>
          </a:p>
          <a:p>
            <a:pPr marL="91440" lvl="1">
              <a:lnSpc>
                <a:spcPct val="120000"/>
              </a:lnSpc>
            </a:pPr>
            <a:r>
              <a:rPr lang="en-US" sz="1100" i="1" dirty="0" smtClean="0">
                <a:latin typeface="Century Gothic"/>
                <a:cs typeface="Century Gothic"/>
              </a:rPr>
              <a:t>Assay Conditions:  </a:t>
            </a:r>
            <a:r>
              <a:rPr lang="en-US" sz="1200" i="1" dirty="0" smtClean="0">
                <a:solidFill>
                  <a:srgbClr val="369DBA"/>
                </a:solidFill>
                <a:latin typeface="Century Gothic"/>
                <a:cs typeface="Century Gothic"/>
              </a:rPr>
              <a:t>Data captured …</a:t>
            </a:r>
          </a:p>
          <a:p>
            <a:pPr marL="91440"/>
            <a:endParaRPr lang="en-US" sz="1200" dirty="0" smtClean="0"/>
          </a:p>
        </p:txBody>
      </p:sp>
      <p:sp>
        <p:nvSpPr>
          <p:cNvPr id="23" name="Content Placeholder 2"/>
          <p:cNvSpPr txBox="1">
            <a:spLocks/>
          </p:cNvSpPr>
          <p:nvPr/>
        </p:nvSpPr>
        <p:spPr>
          <a:xfrm>
            <a:off x="282870" y="1003124"/>
            <a:ext cx="6054119" cy="16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solidFill>
                  <a:srgbClr val="232323"/>
                </a:solidFill>
              </a:rPr>
              <a:t>iRODS is </a:t>
            </a:r>
            <a:r>
              <a:rPr lang="en-US" sz="1400" dirty="0" smtClean="0">
                <a:solidFill>
                  <a:schemeClr val="tx2"/>
                </a:solidFill>
              </a:rPr>
              <a:t>open source data grid middleware that implements…</a:t>
            </a:r>
          </a:p>
          <a:p>
            <a:pPr>
              <a:buFontTx/>
              <a:buChar char="•"/>
            </a:pPr>
            <a:r>
              <a:rPr lang="en-US" sz="1400" dirty="0" smtClean="0">
                <a:solidFill>
                  <a:schemeClr val="tx2"/>
                </a:solidFill>
              </a:rPr>
              <a:t>Data Virtualization</a:t>
            </a:r>
          </a:p>
          <a:p>
            <a:pPr>
              <a:buFontTx/>
              <a:buChar char="•"/>
            </a:pPr>
            <a:r>
              <a:rPr lang="en-US" sz="1400" dirty="0" smtClean="0">
                <a:solidFill>
                  <a:schemeClr val="tx2"/>
                </a:solidFill>
              </a:rPr>
              <a:t>Automation of Data Operations</a:t>
            </a:r>
          </a:p>
          <a:p>
            <a:pPr>
              <a:buFontTx/>
              <a:buChar char="•"/>
            </a:pPr>
            <a:r>
              <a:rPr lang="en-US" sz="1400" dirty="0" smtClean="0"/>
              <a:t>A Robust Metadata Catalog</a:t>
            </a:r>
          </a:p>
          <a:p>
            <a:pPr>
              <a:buFontTx/>
              <a:buChar char="•"/>
            </a:pPr>
            <a:r>
              <a:rPr lang="en-US" sz="1400" dirty="0" smtClean="0">
                <a:solidFill>
                  <a:schemeClr val="tx2"/>
                </a:solidFill>
              </a:rPr>
              <a:t>Data Management Policy Enforcement and Compliance Verification</a:t>
            </a:r>
          </a:p>
        </p:txBody>
      </p:sp>
    </p:spTree>
    <p:extLst>
      <p:ext uri="{BB962C8B-B14F-4D97-AF65-F5344CB8AC3E}">
        <p14:creationId xmlns:p14="http://schemas.microsoft.com/office/powerpoint/2010/main" val="64584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Enforcement and Compliance Verifications</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11</a:t>
            </a:fld>
            <a:endParaRPr lang="en-US" dirty="0"/>
          </a:p>
        </p:txBody>
      </p:sp>
      <p:sp>
        <p:nvSpPr>
          <p:cNvPr id="21" name="Content Placeholder 2"/>
          <p:cNvSpPr>
            <a:spLocks noGrp="1"/>
          </p:cNvSpPr>
          <p:nvPr>
            <p:ph idx="1"/>
          </p:nvPr>
        </p:nvSpPr>
        <p:spPr>
          <a:xfrm>
            <a:off x="217585" y="3278364"/>
            <a:ext cx="4628978" cy="2254686"/>
          </a:xfrm>
          <a:prstGeom prst="roundRect">
            <a:avLst>
              <a:gd name="adj" fmla="val 9949"/>
            </a:avLst>
          </a:prstGeom>
          <a:noFill/>
        </p:spPr>
        <p:style>
          <a:lnRef idx="2">
            <a:schemeClr val="dk1"/>
          </a:lnRef>
          <a:fillRef idx="1">
            <a:schemeClr val="lt1"/>
          </a:fillRef>
          <a:effectRef idx="0">
            <a:schemeClr val="dk1"/>
          </a:effectRef>
          <a:fontRef idx="minor">
            <a:schemeClr val="dk1"/>
          </a:fontRef>
        </p:style>
        <p:txBody>
          <a:bodyPr lIns="91440" tIns="45720" rIns="91440" bIns="45720" anchor="t" anchorCtr="0">
            <a:noAutofit/>
          </a:bodyPr>
          <a:lstStyle/>
          <a:p>
            <a:pPr marL="0" indent="0">
              <a:spcBef>
                <a:spcPts val="0"/>
              </a:spcBef>
              <a:buNone/>
            </a:pPr>
            <a:r>
              <a:rPr lang="en-US" sz="1600" dirty="0" smtClean="0">
                <a:solidFill>
                  <a:srgbClr val="232323"/>
                </a:solidFill>
              </a:rPr>
              <a:t>With its metadata catalog and automation capabilities, iRODS presents the infrastructure to enforce mandated data management policies, such as those for </a:t>
            </a:r>
            <a:r>
              <a:rPr lang="en-US" sz="1600" dirty="0">
                <a:solidFill>
                  <a:srgbClr val="232323"/>
                </a:solidFill>
              </a:rPr>
              <a:t>r</a:t>
            </a:r>
            <a:r>
              <a:rPr lang="en-US" sz="1600" dirty="0" smtClean="0">
                <a:solidFill>
                  <a:srgbClr val="232323"/>
                </a:solidFill>
              </a:rPr>
              <a:t>ecords retention and privacy protection.</a:t>
            </a:r>
          </a:p>
          <a:p>
            <a:pPr marL="0" indent="0">
              <a:spcBef>
                <a:spcPts val="0"/>
              </a:spcBef>
              <a:buNone/>
            </a:pPr>
            <a:endParaRPr lang="en-US" sz="1600" dirty="0">
              <a:solidFill>
                <a:srgbClr val="232323"/>
              </a:solidFill>
            </a:endParaRPr>
          </a:p>
          <a:p>
            <a:pPr marL="0" indent="0">
              <a:spcBef>
                <a:spcPts val="0"/>
              </a:spcBef>
              <a:buNone/>
            </a:pPr>
            <a:r>
              <a:rPr lang="en-US" sz="1600" dirty="0" smtClean="0">
                <a:solidFill>
                  <a:srgbClr val="232323"/>
                </a:solidFill>
              </a:rPr>
              <a:t>Audit trails generated by iRODS can be used to verify compliance with policy.</a:t>
            </a:r>
          </a:p>
          <a:p>
            <a:pPr marL="0" indent="0">
              <a:spcBef>
                <a:spcPts val="0"/>
              </a:spcBef>
              <a:buNone/>
            </a:pPr>
            <a:endParaRPr lang="en-US" sz="1600" dirty="0">
              <a:solidFill>
                <a:srgbClr val="232323"/>
              </a:solidFill>
            </a:endParaRPr>
          </a:p>
        </p:txBody>
      </p:sp>
      <p:sp>
        <p:nvSpPr>
          <p:cNvPr id="23" name="Content Placeholder 2"/>
          <p:cNvSpPr txBox="1">
            <a:spLocks/>
          </p:cNvSpPr>
          <p:nvPr/>
        </p:nvSpPr>
        <p:spPr>
          <a:xfrm>
            <a:off x="282870" y="1003124"/>
            <a:ext cx="6054119" cy="16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solidFill>
                  <a:srgbClr val="232323"/>
                </a:solidFill>
              </a:rPr>
              <a:t>iRODS is </a:t>
            </a:r>
            <a:r>
              <a:rPr lang="en-US" sz="1400" dirty="0" smtClean="0">
                <a:solidFill>
                  <a:schemeClr val="tx2"/>
                </a:solidFill>
              </a:rPr>
              <a:t>open source data grid middleware that implements…</a:t>
            </a:r>
          </a:p>
          <a:p>
            <a:pPr>
              <a:buFontTx/>
              <a:buChar char="•"/>
            </a:pPr>
            <a:r>
              <a:rPr lang="en-US" sz="1400" dirty="0" smtClean="0">
                <a:solidFill>
                  <a:schemeClr val="tx2"/>
                </a:solidFill>
              </a:rPr>
              <a:t>Data Virtualization</a:t>
            </a:r>
          </a:p>
          <a:p>
            <a:pPr>
              <a:buFontTx/>
              <a:buChar char="•"/>
            </a:pPr>
            <a:r>
              <a:rPr lang="en-US" sz="1400" dirty="0" smtClean="0">
                <a:solidFill>
                  <a:schemeClr val="tx2"/>
                </a:solidFill>
              </a:rPr>
              <a:t>Automation of Data Operations</a:t>
            </a:r>
          </a:p>
          <a:p>
            <a:pPr>
              <a:buFontTx/>
              <a:buChar char="•"/>
            </a:pPr>
            <a:r>
              <a:rPr lang="en-US" sz="1400" dirty="0" smtClean="0">
                <a:solidFill>
                  <a:schemeClr val="tx2"/>
                </a:solidFill>
              </a:rPr>
              <a:t>A Robust Metadata Catalog</a:t>
            </a:r>
          </a:p>
          <a:p>
            <a:pPr>
              <a:buFontTx/>
              <a:buChar char="•"/>
            </a:pPr>
            <a:r>
              <a:rPr lang="en-US" sz="1400" dirty="0" smtClean="0">
                <a:solidFill>
                  <a:srgbClr val="239676"/>
                </a:solidFill>
              </a:rPr>
              <a:t>Data Management Policy Enforcement and Compliance Verification</a:t>
            </a:r>
          </a:p>
        </p:txBody>
      </p:sp>
      <p:pic>
        <p:nvPicPr>
          <p:cNvPr id="3" name="Picture 2"/>
          <p:cNvPicPr>
            <a:picLocks noChangeAspect="1"/>
          </p:cNvPicPr>
          <p:nvPr/>
        </p:nvPicPr>
        <p:blipFill rotWithShape="1">
          <a:blip r:embed="rId3"/>
          <a:srcRect t="4058" r="60163" b="22646"/>
          <a:stretch/>
        </p:blipFill>
        <p:spPr>
          <a:xfrm>
            <a:off x="5821372" y="2135716"/>
            <a:ext cx="3068017" cy="194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r="21474"/>
          <a:stretch/>
        </p:blipFill>
        <p:spPr>
          <a:xfrm>
            <a:off x="5004676" y="4480877"/>
            <a:ext cx="3884713" cy="1420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42172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iRODS is Extensible</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12</a:t>
            </a:fld>
            <a:endParaRPr lang="en-US" dirty="0"/>
          </a:p>
        </p:txBody>
      </p:sp>
      <p:grpSp>
        <p:nvGrpSpPr>
          <p:cNvPr id="7" name="Group 6"/>
          <p:cNvGrpSpPr/>
          <p:nvPr/>
        </p:nvGrpSpPr>
        <p:grpSpPr>
          <a:xfrm>
            <a:off x="5932489" y="1924765"/>
            <a:ext cx="2926167" cy="4149725"/>
            <a:chOff x="2579689" y="985837"/>
            <a:chExt cx="3762375" cy="5335588"/>
          </a:xfrm>
        </p:grpSpPr>
        <p:sp>
          <p:nvSpPr>
            <p:cNvPr id="23" name="Freeform 9"/>
            <p:cNvSpPr>
              <a:spLocks/>
            </p:cNvSpPr>
            <p:nvPr/>
          </p:nvSpPr>
          <p:spPr bwMode="auto">
            <a:xfrm>
              <a:off x="4141789" y="4435475"/>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5">
                <a:lumMod val="60000"/>
                <a:lumOff val="40000"/>
              </a:schemeClr>
            </a:solidFill>
            <a:ln w="12700" cmpd="sng">
              <a:solidFill>
                <a:schemeClr val="accent2">
                  <a:lumMod val="65000"/>
                  <a:lumOff val="35000"/>
                </a:schemeClr>
              </a:solidFill>
              <a:prstDash val="solid"/>
              <a:round/>
              <a:headEnd/>
              <a:tailEnd/>
            </a:ln>
          </p:spPr>
          <p:txBody>
            <a:bodyPr anchor="ctr"/>
            <a:lstStyle/>
            <a:p>
              <a:pPr algn="ctr">
                <a:defRPr/>
              </a:pPr>
              <a:r>
                <a:rPr lang="en-US" sz="1400" dirty="0" smtClean="0">
                  <a:solidFill>
                    <a:schemeClr val="accent2"/>
                  </a:solidFill>
                  <a:latin typeface="Calibri" pitchFamily="34" charset="0"/>
                </a:rPr>
                <a:t>Databases</a:t>
              </a:r>
              <a:endParaRPr lang="en-GB" sz="1400" dirty="0">
                <a:solidFill>
                  <a:schemeClr val="accent2"/>
                </a:solidFill>
                <a:latin typeface="Calibri" pitchFamily="34" charset="0"/>
              </a:endParaRPr>
            </a:p>
          </p:txBody>
        </p:sp>
        <p:sp>
          <p:nvSpPr>
            <p:cNvPr id="24" name="Freeform 9"/>
            <p:cNvSpPr>
              <a:spLocks/>
            </p:cNvSpPr>
            <p:nvPr/>
          </p:nvSpPr>
          <p:spPr bwMode="auto">
            <a:xfrm rot="16200000">
              <a:off x="4148139" y="2871787"/>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rgbClr val="FFCC66"/>
            </a:solidFill>
            <a:ln w="12700" cmpd="sng">
              <a:solidFill>
                <a:schemeClr val="accent2">
                  <a:lumMod val="65000"/>
                  <a:lumOff val="35000"/>
                </a:schemeClr>
              </a:solidFill>
              <a:prstDash val="solid"/>
              <a:round/>
              <a:headEnd/>
              <a:tailEnd/>
            </a:ln>
          </p:spPr>
          <p:txBody>
            <a:bodyPr vert="vert" anchor="ctr"/>
            <a:lstStyle/>
            <a:p>
              <a:pPr algn="ctr">
                <a:defRPr/>
              </a:pPr>
              <a:r>
                <a:rPr lang="en-US" sz="1400" dirty="0" smtClean="0">
                  <a:solidFill>
                    <a:schemeClr val="accent2"/>
                  </a:solidFill>
                  <a:latin typeface="Calibri" pitchFamily="34" charset="0"/>
                </a:rPr>
                <a:t>Network</a:t>
              </a:r>
            </a:p>
            <a:p>
              <a:pPr algn="ctr">
                <a:defRPr/>
              </a:pPr>
              <a:r>
                <a:rPr lang="en-US" sz="1400" dirty="0" smtClean="0">
                  <a:solidFill>
                    <a:schemeClr val="accent2"/>
                  </a:solidFill>
                  <a:latin typeface="Calibri" pitchFamily="34" charset="0"/>
                </a:rPr>
                <a:t>Services</a:t>
              </a:r>
              <a:endParaRPr lang="en-GB" sz="1400" dirty="0">
                <a:solidFill>
                  <a:schemeClr val="accent2"/>
                </a:solidFill>
                <a:latin typeface="Calibri" pitchFamily="34" charset="0"/>
              </a:endParaRPr>
            </a:p>
          </p:txBody>
        </p:sp>
        <p:sp>
          <p:nvSpPr>
            <p:cNvPr id="25" name="Freeform 9"/>
            <p:cNvSpPr>
              <a:spLocks/>
            </p:cNvSpPr>
            <p:nvPr/>
          </p:nvSpPr>
          <p:spPr bwMode="auto">
            <a:xfrm>
              <a:off x="4141789" y="1311275"/>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tx1">
                <a:lumMod val="60000"/>
                <a:lumOff val="40000"/>
              </a:schemeClr>
            </a:solidFill>
            <a:ln w="12700" cmpd="sng">
              <a:solidFill>
                <a:schemeClr val="accent2">
                  <a:lumMod val="65000"/>
                  <a:lumOff val="35000"/>
                </a:schemeClr>
              </a:solidFill>
              <a:prstDash val="solid"/>
              <a:round/>
              <a:headEnd/>
              <a:tailEnd/>
            </a:ln>
          </p:spPr>
          <p:txBody>
            <a:bodyPr anchor="ctr"/>
            <a:lstStyle/>
            <a:p>
              <a:pPr algn="ctr">
                <a:defRPr/>
              </a:pPr>
              <a:r>
                <a:rPr lang="en-US" sz="1400" dirty="0" smtClean="0">
                  <a:solidFill>
                    <a:schemeClr val="accent2"/>
                  </a:solidFill>
                  <a:latin typeface="Calibri" pitchFamily="34" charset="0"/>
                </a:rPr>
                <a:t>Authentication</a:t>
              </a:r>
            </a:p>
            <a:p>
              <a:pPr algn="ctr">
                <a:defRPr/>
              </a:pPr>
              <a:r>
                <a:rPr lang="en-US" sz="1400" dirty="0" smtClean="0">
                  <a:solidFill>
                    <a:schemeClr val="accent2"/>
                  </a:solidFill>
                  <a:latin typeface="Calibri" pitchFamily="34" charset="0"/>
                </a:rPr>
                <a:t>Mechanisms</a:t>
              </a:r>
              <a:endParaRPr lang="en-GB" sz="1400" dirty="0">
                <a:solidFill>
                  <a:schemeClr val="accent2"/>
                </a:solidFill>
                <a:latin typeface="Calibri" pitchFamily="34" charset="0"/>
              </a:endParaRPr>
            </a:p>
          </p:txBody>
        </p:sp>
        <p:sp>
          <p:nvSpPr>
            <p:cNvPr id="26" name="Freeform 9"/>
            <p:cNvSpPr>
              <a:spLocks/>
            </p:cNvSpPr>
            <p:nvPr/>
          </p:nvSpPr>
          <p:spPr bwMode="auto">
            <a:xfrm>
              <a:off x="2579689" y="2867025"/>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bg1">
                <a:lumMod val="75000"/>
              </a:schemeClr>
            </a:solidFill>
            <a:ln w="12700" cmpd="sng">
              <a:solidFill>
                <a:schemeClr val="accent2">
                  <a:lumMod val="65000"/>
                  <a:lumOff val="35000"/>
                </a:schemeClr>
              </a:solidFill>
              <a:prstDash val="solid"/>
              <a:round/>
              <a:headEnd/>
              <a:tailEnd/>
            </a:ln>
          </p:spPr>
          <p:txBody>
            <a:bodyPr anchor="ctr"/>
            <a:lstStyle/>
            <a:p>
              <a:pPr algn="ctr">
                <a:defRPr/>
              </a:pPr>
              <a:r>
                <a:rPr lang="en-US" sz="1400" dirty="0" smtClean="0">
                  <a:solidFill>
                    <a:schemeClr val="accent2"/>
                  </a:solidFill>
                  <a:latin typeface="Calibri" pitchFamily="34" charset="0"/>
                </a:rPr>
                <a:t>Storage</a:t>
              </a:r>
            </a:p>
            <a:p>
              <a:pPr algn="ctr">
                <a:defRPr/>
              </a:pPr>
              <a:r>
                <a:rPr lang="en-US" sz="1400" dirty="0" smtClean="0">
                  <a:solidFill>
                    <a:schemeClr val="accent2"/>
                  </a:solidFill>
                  <a:latin typeface="Calibri" pitchFamily="34" charset="0"/>
                </a:rPr>
                <a:t>Resources</a:t>
              </a:r>
              <a:endParaRPr lang="en-GB" sz="1400" dirty="0">
                <a:solidFill>
                  <a:schemeClr val="accent2"/>
                </a:solidFill>
                <a:latin typeface="Calibri" pitchFamily="34" charset="0"/>
              </a:endParaRPr>
            </a:p>
          </p:txBody>
        </p:sp>
        <p:sp>
          <p:nvSpPr>
            <p:cNvPr id="27" name="Freeform 9"/>
            <p:cNvSpPr>
              <a:spLocks/>
            </p:cNvSpPr>
            <p:nvPr/>
          </p:nvSpPr>
          <p:spPr bwMode="auto">
            <a:xfrm rot="5400000">
              <a:off x="2576807" y="4437063"/>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tx1">
                <a:lumMod val="60000"/>
                <a:lumOff val="40000"/>
              </a:schemeClr>
            </a:solidFill>
            <a:ln w="12700" cmpd="sng">
              <a:solidFill>
                <a:schemeClr val="accent2">
                  <a:lumMod val="65000"/>
                  <a:lumOff val="35000"/>
                </a:schemeClr>
              </a:solidFill>
              <a:prstDash val="solid"/>
              <a:round/>
              <a:headEnd/>
              <a:tailEnd/>
            </a:ln>
          </p:spPr>
          <p:txBody>
            <a:bodyPr vert="vert270" anchor="ctr"/>
            <a:lstStyle/>
            <a:p>
              <a:pPr algn="ctr">
                <a:defRPr/>
              </a:pPr>
              <a:endParaRPr lang="en-US" sz="1400" dirty="0" smtClean="0">
                <a:solidFill>
                  <a:schemeClr val="accent2"/>
                </a:solidFill>
                <a:latin typeface="Calibri" pitchFamily="34" charset="0"/>
              </a:endParaRPr>
            </a:p>
            <a:p>
              <a:pPr algn="ctr">
                <a:defRPr/>
              </a:pPr>
              <a:endParaRPr lang="en-US" sz="1400" dirty="0">
                <a:solidFill>
                  <a:schemeClr val="accent2"/>
                </a:solidFill>
                <a:latin typeface="Calibri" pitchFamily="34" charset="0"/>
              </a:endParaRPr>
            </a:p>
            <a:p>
              <a:pPr algn="ctr">
                <a:defRPr/>
              </a:pPr>
              <a:endParaRPr lang="en-US" sz="1400" dirty="0" smtClean="0">
                <a:solidFill>
                  <a:schemeClr val="accent2"/>
                </a:solidFill>
                <a:latin typeface="Calibri" pitchFamily="34" charset="0"/>
              </a:endParaRPr>
            </a:p>
            <a:p>
              <a:pPr algn="ctr">
                <a:defRPr/>
              </a:pPr>
              <a:r>
                <a:rPr lang="en-US" sz="1400" dirty="0" smtClean="0">
                  <a:solidFill>
                    <a:schemeClr val="accent2"/>
                  </a:solidFill>
                  <a:latin typeface="Calibri" pitchFamily="34" charset="0"/>
                </a:rPr>
                <a:t>Coordinating</a:t>
              </a:r>
            </a:p>
            <a:p>
              <a:pPr algn="ctr">
                <a:defRPr/>
              </a:pPr>
              <a:r>
                <a:rPr lang="en-US" sz="1400" dirty="0" smtClean="0">
                  <a:solidFill>
                    <a:schemeClr val="accent2"/>
                  </a:solidFill>
                  <a:latin typeface="Calibri" pitchFamily="34" charset="0"/>
                </a:rPr>
                <a:t>Resources</a:t>
              </a:r>
              <a:endParaRPr lang="en-GB" sz="1400" dirty="0">
                <a:solidFill>
                  <a:schemeClr val="accent2"/>
                </a:solidFill>
                <a:latin typeface="Calibri" pitchFamily="34" charset="0"/>
              </a:endParaRPr>
            </a:p>
          </p:txBody>
        </p:sp>
        <p:sp>
          <p:nvSpPr>
            <p:cNvPr id="28" name="Freeform 9"/>
            <p:cNvSpPr>
              <a:spLocks/>
            </p:cNvSpPr>
            <p:nvPr/>
          </p:nvSpPr>
          <p:spPr bwMode="auto">
            <a:xfrm rot="16200000">
              <a:off x="2576807" y="1301750"/>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5">
                <a:lumMod val="60000"/>
                <a:lumOff val="40000"/>
              </a:schemeClr>
            </a:solidFill>
            <a:ln w="12700" cmpd="sng">
              <a:solidFill>
                <a:schemeClr val="accent2">
                  <a:lumMod val="65000"/>
                  <a:lumOff val="35000"/>
                </a:schemeClr>
              </a:solidFill>
              <a:prstDash val="solid"/>
              <a:round/>
              <a:headEnd/>
              <a:tailEnd/>
            </a:ln>
          </p:spPr>
          <p:txBody>
            <a:bodyPr vert="vert" anchor="t"/>
            <a:lstStyle/>
            <a:p>
              <a:pPr algn="ctr">
                <a:defRPr/>
              </a:pPr>
              <a:endParaRPr lang="en-US" sz="1400" dirty="0" smtClean="0">
                <a:solidFill>
                  <a:schemeClr val="accent2"/>
                </a:solidFill>
                <a:latin typeface="Calibri" pitchFamily="34" charset="0"/>
              </a:endParaRPr>
            </a:p>
            <a:p>
              <a:pPr algn="ctr">
                <a:defRPr/>
              </a:pPr>
              <a:endParaRPr lang="en-US" sz="1400" dirty="0" smtClean="0">
                <a:solidFill>
                  <a:schemeClr val="accent2"/>
                </a:solidFill>
                <a:latin typeface="Calibri" pitchFamily="34" charset="0"/>
              </a:endParaRPr>
            </a:p>
            <a:p>
              <a:pPr algn="ctr">
                <a:defRPr/>
              </a:pPr>
              <a:r>
                <a:rPr lang="en-US" sz="1400" dirty="0" smtClean="0">
                  <a:solidFill>
                    <a:schemeClr val="accent2"/>
                  </a:solidFill>
                  <a:latin typeface="Calibri" pitchFamily="34" charset="0"/>
                </a:rPr>
                <a:t>Microservices</a:t>
              </a:r>
              <a:endParaRPr lang="en-GB" sz="1400" dirty="0">
                <a:solidFill>
                  <a:schemeClr val="accent2"/>
                </a:solidFill>
                <a:latin typeface="Calibri" pitchFamily="34" charset="0"/>
              </a:endParaRPr>
            </a:p>
          </p:txBody>
        </p:sp>
      </p:grpSp>
      <p:sp>
        <p:nvSpPr>
          <p:cNvPr id="8" name="Rounded Rectangle 7"/>
          <p:cNvSpPr/>
          <p:nvPr/>
        </p:nvSpPr>
        <p:spPr>
          <a:xfrm>
            <a:off x="1424085" y="3521717"/>
            <a:ext cx="1921170" cy="681005"/>
          </a:xfrm>
          <a:prstGeom prst="round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Command Line Client</a:t>
            </a:r>
            <a:endParaRPr lang="en-US" sz="1400" dirty="0">
              <a:solidFill>
                <a:srgbClr val="000000"/>
              </a:solidFill>
            </a:endParaRPr>
          </a:p>
        </p:txBody>
      </p:sp>
      <p:sp>
        <p:nvSpPr>
          <p:cNvPr id="39" name="Rounded Rectangle 38"/>
          <p:cNvSpPr/>
          <p:nvPr/>
        </p:nvSpPr>
        <p:spPr>
          <a:xfrm>
            <a:off x="1576485" y="4676909"/>
            <a:ext cx="1921170" cy="720592"/>
          </a:xfrm>
          <a:prstGeom prst="roundRect">
            <a:avLst/>
          </a:prstGeom>
          <a:solidFill>
            <a:schemeClr val="tx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Web Client</a:t>
            </a:r>
            <a:endParaRPr lang="en-US" sz="1400" dirty="0">
              <a:solidFill>
                <a:srgbClr val="000000"/>
              </a:solidFill>
            </a:endParaRPr>
          </a:p>
        </p:txBody>
      </p:sp>
      <p:sp>
        <p:nvSpPr>
          <p:cNvPr id="40" name="Rounded Rectangle 39"/>
          <p:cNvSpPr/>
          <p:nvPr/>
        </p:nvSpPr>
        <p:spPr>
          <a:xfrm>
            <a:off x="217585" y="3997776"/>
            <a:ext cx="1921170" cy="679134"/>
          </a:xfrm>
          <a:prstGeom prst="roundRect">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Integrated Custom Client</a:t>
            </a:r>
            <a:endParaRPr lang="en-US" sz="1400" dirty="0">
              <a:solidFill>
                <a:srgbClr val="000000"/>
              </a:solidFill>
            </a:endParaRPr>
          </a:p>
        </p:txBody>
      </p:sp>
      <p:sp>
        <p:nvSpPr>
          <p:cNvPr id="9" name="Left-Right Arrow 8"/>
          <p:cNvSpPr/>
          <p:nvPr/>
        </p:nvSpPr>
        <p:spPr>
          <a:xfrm>
            <a:off x="3708400" y="3997776"/>
            <a:ext cx="2224089" cy="859330"/>
          </a:xfrm>
          <a:prstGeom prst="leftRightArrow">
            <a:avLst/>
          </a:prstGeom>
          <a:solidFill>
            <a:srgbClr val="FFCC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Familiar APIs</a:t>
            </a:r>
            <a:endParaRPr lang="en-US" dirty="0">
              <a:solidFill>
                <a:srgbClr val="000000"/>
              </a:solidFill>
            </a:endParaRPr>
          </a:p>
        </p:txBody>
      </p:sp>
      <p:sp>
        <p:nvSpPr>
          <p:cNvPr id="41" name="Content Placeholder 2"/>
          <p:cNvSpPr>
            <a:spLocks noGrp="1"/>
          </p:cNvSpPr>
          <p:nvPr>
            <p:ph idx="1"/>
          </p:nvPr>
        </p:nvSpPr>
        <p:spPr>
          <a:xfrm>
            <a:off x="217585" y="1065589"/>
            <a:ext cx="5714904" cy="2332137"/>
          </a:xfrm>
          <a:prstGeom prst="roundRect">
            <a:avLst/>
          </a:prstGeom>
          <a:noFill/>
        </p:spPr>
        <p:style>
          <a:lnRef idx="2">
            <a:schemeClr val="dk1"/>
          </a:lnRef>
          <a:fillRef idx="1">
            <a:schemeClr val="lt1"/>
          </a:fillRef>
          <a:effectRef idx="0">
            <a:schemeClr val="dk1"/>
          </a:effectRef>
          <a:fontRef idx="minor">
            <a:schemeClr val="dk1"/>
          </a:fontRef>
        </p:style>
        <p:txBody>
          <a:bodyPr anchor="ctr" anchorCtr="0">
            <a:noAutofit/>
          </a:bodyPr>
          <a:lstStyle/>
          <a:p>
            <a:pPr marL="0" indent="0">
              <a:spcAft>
                <a:spcPts val="1200"/>
              </a:spcAft>
              <a:buNone/>
            </a:pPr>
            <a:r>
              <a:rPr lang="en-US" sz="1600" dirty="0" smtClean="0">
                <a:solidFill>
                  <a:srgbClr val="232323"/>
                </a:solidFill>
              </a:rPr>
              <a:t>iRODS has a </a:t>
            </a:r>
            <a:r>
              <a:rPr lang="en-US" sz="1600" dirty="0" smtClean="0">
                <a:solidFill>
                  <a:srgbClr val="239676"/>
                </a:solidFill>
              </a:rPr>
              <a:t>pluggable </a:t>
            </a:r>
            <a:r>
              <a:rPr lang="en-US" sz="1600" dirty="0" smtClean="0">
                <a:solidFill>
                  <a:schemeClr val="accent2"/>
                </a:solidFill>
              </a:rPr>
              <a:t>architecture.</a:t>
            </a:r>
          </a:p>
          <a:p>
            <a:pPr marL="0" indent="0">
              <a:spcAft>
                <a:spcPts val="1200"/>
              </a:spcAft>
              <a:buNone/>
            </a:pPr>
            <a:r>
              <a:rPr lang="en-US" sz="1600" dirty="0" smtClean="0">
                <a:solidFill>
                  <a:schemeClr val="accent2"/>
                </a:solidFill>
              </a:rPr>
              <a:t>Existing plug-ins support a variety of hardware, communication technologies, database technologies, and storage topologies. Templates are available for new, custom plug-ins.</a:t>
            </a:r>
          </a:p>
          <a:p>
            <a:pPr marL="0" indent="0">
              <a:spcAft>
                <a:spcPts val="1200"/>
              </a:spcAft>
              <a:buNone/>
            </a:pPr>
            <a:r>
              <a:rPr lang="en-US" sz="1600" dirty="0" smtClean="0">
                <a:solidFill>
                  <a:schemeClr val="accent2"/>
                </a:solidFill>
              </a:rPr>
              <a:t>Command line, web clients, and numerous other clients are available for iRODS. Generic APIs allow developers to build efficient access to iRODS in to their software.</a:t>
            </a:r>
            <a:endParaRPr lang="en-US" sz="1600" dirty="0">
              <a:solidFill>
                <a:srgbClr val="239676"/>
              </a:solidFill>
            </a:endParaRPr>
          </a:p>
        </p:txBody>
      </p:sp>
    </p:spTree>
    <p:extLst>
      <p:ext uri="{BB962C8B-B14F-4D97-AF65-F5344CB8AC3E}">
        <p14:creationId xmlns:p14="http://schemas.microsoft.com/office/powerpoint/2010/main" val="4251546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Who uses </a:t>
            </a:r>
            <a:r>
              <a:rPr lang="en-US" cap="none" dirty="0" err="1" smtClean="0"/>
              <a:t>i</a:t>
            </a:r>
            <a:r>
              <a:rPr lang="en-US" dirty="0" err="1" smtClean="0"/>
              <a:t>rods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13</a:t>
            </a:fld>
            <a:endParaRPr lang="en-US" dirty="0"/>
          </a:p>
        </p:txBody>
      </p:sp>
    </p:spTree>
    <p:extLst>
      <p:ext uri="{BB962C8B-B14F-4D97-AF65-F5344CB8AC3E}">
        <p14:creationId xmlns:p14="http://schemas.microsoft.com/office/powerpoint/2010/main" val="128028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90" y="29927"/>
            <a:ext cx="8675512" cy="986073"/>
          </a:xfrm>
        </p:spPr>
        <p:txBody>
          <a:bodyPr>
            <a:normAutofit/>
          </a:bodyPr>
          <a:lstStyle/>
          <a:p>
            <a:r>
              <a:rPr lang="en-US" b="0" dirty="0" smtClean="0"/>
              <a:t>Who Uses iRODS?</a:t>
            </a:r>
            <a:endParaRPr lang="en-US" b="0" dirty="0"/>
          </a:p>
        </p:txBody>
      </p:sp>
      <p:sp>
        <p:nvSpPr>
          <p:cNvPr id="3" name="Content Placeholder 2"/>
          <p:cNvSpPr>
            <a:spLocks noGrp="1"/>
          </p:cNvSpPr>
          <p:nvPr>
            <p:ph idx="1"/>
          </p:nvPr>
        </p:nvSpPr>
        <p:spPr>
          <a:xfrm>
            <a:off x="72790" y="1137790"/>
            <a:ext cx="4583880" cy="5039527"/>
          </a:xfrm>
        </p:spPr>
        <p:txBody>
          <a:bodyPr>
            <a:normAutofit/>
          </a:bodyPr>
          <a:lstStyle/>
          <a:p>
            <a:r>
              <a:rPr lang="en-US" sz="2000" b="1" dirty="0" smtClean="0">
                <a:solidFill>
                  <a:srgbClr val="000000"/>
                </a:solidFill>
              </a:rPr>
              <a:t>Federal Users</a:t>
            </a:r>
          </a:p>
          <a:p>
            <a:pPr lvl="1">
              <a:lnSpc>
                <a:spcPct val="90000"/>
              </a:lnSpc>
            </a:pPr>
            <a:r>
              <a:rPr lang="en-US" sz="1800" dirty="0"/>
              <a:t>National Aeronautics and Space </a:t>
            </a:r>
            <a:r>
              <a:rPr lang="en-US" sz="1800" dirty="0" smtClean="0"/>
              <a:t>Administration (NASA)</a:t>
            </a:r>
          </a:p>
          <a:p>
            <a:pPr lvl="1">
              <a:lnSpc>
                <a:spcPct val="90000"/>
              </a:lnSpc>
            </a:pPr>
            <a:r>
              <a:rPr lang="en-US" sz="1800" dirty="0"/>
              <a:t>National Oceanic and Atmospheric </a:t>
            </a:r>
            <a:r>
              <a:rPr lang="en-US" sz="1800" dirty="0" smtClean="0"/>
              <a:t>Administration (NOAA)</a:t>
            </a:r>
          </a:p>
          <a:p>
            <a:pPr lvl="1">
              <a:lnSpc>
                <a:spcPct val="90000"/>
              </a:lnSpc>
            </a:pPr>
            <a:r>
              <a:rPr lang="en-US" altLang="en-US" sz="1800" dirty="0" smtClean="0">
                <a:ea typeface="Lucida Grande" charset="0"/>
                <a:sym typeface="Lucida Grande" charset="0"/>
              </a:rPr>
              <a:t>National </a:t>
            </a:r>
            <a:r>
              <a:rPr lang="en-US" altLang="en-US" sz="1800" dirty="0">
                <a:ea typeface="Lucida Grande" charset="0"/>
                <a:sym typeface="Lucida Grande" charset="0"/>
              </a:rPr>
              <a:t>Optical Astronomy </a:t>
            </a:r>
            <a:r>
              <a:rPr lang="en-US" altLang="en-US" sz="1800" dirty="0" smtClean="0">
                <a:ea typeface="Lucida Grande" charset="0"/>
                <a:sym typeface="Lucida Grande" charset="0"/>
              </a:rPr>
              <a:t>Observatory (NOAO)</a:t>
            </a:r>
            <a:endParaRPr lang="en-US" sz="1800" dirty="0" smtClean="0"/>
          </a:p>
          <a:p>
            <a:pPr lvl="1">
              <a:lnSpc>
                <a:spcPct val="90000"/>
              </a:lnSpc>
            </a:pPr>
            <a:r>
              <a:rPr lang="en-US" sz="1800" dirty="0" smtClean="0"/>
              <a:t>US Geological Survey (USGS)</a:t>
            </a:r>
            <a:endParaRPr lang="en-US" sz="2000" dirty="0" smtClean="0"/>
          </a:p>
          <a:p>
            <a:pPr>
              <a:spcBef>
                <a:spcPts val="2880"/>
              </a:spcBef>
            </a:pPr>
            <a:r>
              <a:rPr lang="en-US" b="1" dirty="0">
                <a:solidFill>
                  <a:schemeClr val="accent2"/>
                </a:solidFill>
              </a:rPr>
              <a:t>Resellers/Redeployers</a:t>
            </a:r>
            <a:endParaRPr lang="en-US" sz="1800" b="1" dirty="0">
              <a:solidFill>
                <a:schemeClr val="accent2"/>
              </a:solidFill>
            </a:endParaRPr>
          </a:p>
          <a:p>
            <a:pPr lvl="1">
              <a:lnSpc>
                <a:spcPct val="90000"/>
              </a:lnSpc>
            </a:pPr>
            <a:r>
              <a:rPr lang="en-US" dirty="0"/>
              <a:t>DataDirect Networks</a:t>
            </a:r>
          </a:p>
          <a:p>
            <a:pPr lvl="1">
              <a:lnSpc>
                <a:spcPct val="90000"/>
              </a:lnSpc>
            </a:pPr>
            <a:r>
              <a:rPr lang="en-US" dirty="0"/>
              <a:t>Distributed Bio</a:t>
            </a:r>
          </a:p>
          <a:p>
            <a:pPr lvl="1">
              <a:lnSpc>
                <a:spcPct val="90000"/>
              </a:lnSpc>
            </a:pPr>
            <a:r>
              <a:rPr lang="en-US" dirty="0"/>
              <a:t>Computer Sciences Corporation (CSC</a:t>
            </a:r>
            <a:r>
              <a:rPr lang="en-US" dirty="0" smtClean="0"/>
              <a:t>)</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14</a:t>
            </a:fld>
            <a:endParaRPr lang="en-US" dirty="0"/>
          </a:p>
        </p:txBody>
      </p:sp>
      <p:sp>
        <p:nvSpPr>
          <p:cNvPr id="6" name="Content Placeholder 2"/>
          <p:cNvSpPr txBox="1">
            <a:spLocks/>
          </p:cNvSpPr>
          <p:nvPr/>
        </p:nvSpPr>
        <p:spPr>
          <a:xfrm>
            <a:off x="4656631" y="1137790"/>
            <a:ext cx="4472301" cy="54046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0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600" kern="1200">
                <a:solidFill>
                  <a:srgbClr val="008DA4"/>
                </a:solidFill>
                <a:latin typeface="Century Gothic"/>
                <a:ea typeface="+mn-ea"/>
                <a:cs typeface="Century Gothic"/>
              </a:defRPr>
            </a:lvl2pPr>
            <a:lvl3pPr marL="1143000" indent="-228600" algn="l" defTabSz="457200" rtl="0" eaLnBrk="1" latinLnBrk="0" hangingPunct="1">
              <a:spcBef>
                <a:spcPct val="20000"/>
              </a:spcBef>
              <a:buFont typeface="Arial"/>
              <a:buChar char="•"/>
              <a:defRPr sz="21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1600" kern="1200">
                <a:solidFill>
                  <a:srgbClr val="008DA4"/>
                </a:solidFill>
                <a:latin typeface="Century Gothic"/>
                <a:ea typeface="+mn-ea"/>
                <a:cs typeface="Century Gothic"/>
              </a:defRPr>
            </a:lvl4pPr>
            <a:lvl5pPr marL="2057400" indent="-228600" algn="l" defTabSz="457200" rtl="0" eaLnBrk="1" latinLnBrk="0" hangingPunct="1">
              <a:spcBef>
                <a:spcPct val="20000"/>
              </a:spcBef>
              <a:buFont typeface="Arial"/>
              <a:buChar char="»"/>
              <a:defRPr sz="14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280"/>
              </a:spcBef>
            </a:pPr>
            <a:r>
              <a:rPr lang="en-US" sz="2000" b="1" dirty="0">
                <a:solidFill>
                  <a:schemeClr val="accent2"/>
                </a:solidFill>
              </a:rPr>
              <a:t>Commercial Users</a:t>
            </a:r>
          </a:p>
          <a:p>
            <a:pPr lvl="1">
              <a:lnSpc>
                <a:spcPct val="90000"/>
              </a:lnSpc>
            </a:pPr>
            <a:r>
              <a:rPr lang="en-US" sz="1800" dirty="0">
                <a:solidFill>
                  <a:schemeClr val="tx1"/>
                </a:solidFill>
              </a:rPr>
              <a:t>DOW Chemical</a:t>
            </a:r>
          </a:p>
          <a:p>
            <a:pPr lvl="1">
              <a:lnSpc>
                <a:spcPct val="90000"/>
              </a:lnSpc>
            </a:pPr>
            <a:r>
              <a:rPr lang="en-US" sz="1800" dirty="0">
                <a:solidFill>
                  <a:schemeClr val="tx1"/>
                </a:solidFill>
              </a:rPr>
              <a:t>Beijing Genome Institute</a:t>
            </a:r>
            <a:endParaRPr lang="en-US" sz="2000" dirty="0">
              <a:solidFill>
                <a:schemeClr val="tx1"/>
              </a:solidFill>
            </a:endParaRPr>
          </a:p>
          <a:p>
            <a:pPr>
              <a:spcBef>
                <a:spcPts val="2880"/>
              </a:spcBef>
            </a:pPr>
            <a:r>
              <a:rPr lang="en-US" sz="2000" b="1" dirty="0">
                <a:solidFill>
                  <a:srgbClr val="000000"/>
                </a:solidFill>
              </a:rPr>
              <a:t>Research Institutions</a:t>
            </a:r>
          </a:p>
          <a:p>
            <a:pPr lvl="1">
              <a:lnSpc>
                <a:spcPct val="90000"/>
              </a:lnSpc>
            </a:pPr>
            <a:r>
              <a:rPr lang="en-US" sz="1800" dirty="0">
                <a:solidFill>
                  <a:schemeClr val="tx1"/>
                </a:solidFill>
              </a:rPr>
              <a:t>Broad Institute</a:t>
            </a:r>
          </a:p>
          <a:p>
            <a:pPr lvl="1">
              <a:lnSpc>
                <a:spcPct val="90000"/>
              </a:lnSpc>
            </a:pPr>
            <a:r>
              <a:rPr lang="en-US" sz="1800" dirty="0">
                <a:solidFill>
                  <a:schemeClr val="tx1"/>
                </a:solidFill>
              </a:rPr>
              <a:t>International Neuroinformatics Coordinating Facilities (INCF)</a:t>
            </a:r>
          </a:p>
          <a:p>
            <a:pPr lvl="1">
              <a:lnSpc>
                <a:spcPct val="90000"/>
              </a:lnSpc>
            </a:pPr>
            <a:r>
              <a:rPr lang="en-US" sz="1800" dirty="0">
                <a:solidFill>
                  <a:schemeClr val="tx1"/>
                </a:solidFill>
              </a:rPr>
              <a:t>Wellcome Trust Sanger Institute</a:t>
            </a:r>
          </a:p>
          <a:p>
            <a:pPr lvl="1">
              <a:lnSpc>
                <a:spcPct val="90000"/>
              </a:lnSpc>
            </a:pPr>
            <a:r>
              <a:rPr lang="en-US" sz="1800" dirty="0">
                <a:solidFill>
                  <a:schemeClr val="tx1"/>
                </a:solidFill>
              </a:rPr>
              <a:t>Computer Center of the French National Institute of Nuclear and Particle Physics (CC-IN2P3)</a:t>
            </a:r>
          </a:p>
          <a:p>
            <a:pPr lvl="1">
              <a:lnSpc>
                <a:spcPct val="90000"/>
              </a:lnSpc>
            </a:pPr>
            <a:r>
              <a:rPr lang="en-US" sz="1800" dirty="0" smtClean="0">
                <a:solidFill>
                  <a:schemeClr val="tx1"/>
                </a:solidFill>
              </a:rPr>
              <a:t>CineGRID</a:t>
            </a:r>
          </a:p>
          <a:p>
            <a:pPr>
              <a:spcBef>
                <a:spcPts val="2280"/>
              </a:spcBef>
            </a:pPr>
            <a:r>
              <a:rPr lang="en-US" sz="2000" b="1" dirty="0">
                <a:solidFill>
                  <a:srgbClr val="000000"/>
                </a:solidFill>
              </a:rPr>
              <a:t>H</a:t>
            </a:r>
            <a:r>
              <a:rPr lang="en-US" sz="2000" b="1" dirty="0" smtClean="0">
                <a:solidFill>
                  <a:srgbClr val="000000"/>
                </a:solidFill>
              </a:rPr>
              <a:t>undreds of academic institutions</a:t>
            </a:r>
            <a:r>
              <a:rPr lang="en-US" sz="2000" dirty="0" smtClean="0">
                <a:solidFill>
                  <a:srgbClr val="000000"/>
                </a:solidFill>
              </a:rPr>
              <a:t> </a:t>
            </a:r>
            <a:r>
              <a:rPr lang="en-US" sz="2000" dirty="0" smtClean="0"/>
              <a:t>worldwide host thousands of users on their iRODS data grids</a:t>
            </a:r>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9056672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smtClean="0"/>
              <a:t>iRODS – Proven at Scale</a:t>
            </a:r>
            <a:endParaRPr lang="en-US" b="0" dirty="0"/>
          </a:p>
        </p:txBody>
      </p:sp>
      <p:sp>
        <p:nvSpPr>
          <p:cNvPr id="3" name="Content Placeholder 2"/>
          <p:cNvSpPr>
            <a:spLocks noGrp="1"/>
          </p:cNvSpPr>
          <p:nvPr>
            <p:ph idx="1"/>
          </p:nvPr>
        </p:nvSpPr>
        <p:spPr>
          <a:noFill/>
        </p:spPr>
        <p:txBody>
          <a:bodyPr>
            <a:normAutofit/>
          </a:bodyPr>
          <a:lstStyle/>
          <a:p>
            <a:r>
              <a:rPr lang="en-US" sz="2000" dirty="0" smtClean="0">
                <a:solidFill>
                  <a:srgbClr val="000000"/>
                </a:solidFill>
              </a:rPr>
              <a:t>iPlant: 15,000 users </a:t>
            </a:r>
            <a:r>
              <a:rPr lang="en-US" dirty="0" smtClean="0">
                <a:solidFill>
                  <a:srgbClr val="000000"/>
                </a:solidFill>
              </a:rPr>
              <a:t>on an</a:t>
            </a:r>
            <a:r>
              <a:rPr lang="en-US" sz="2000" dirty="0" smtClean="0">
                <a:solidFill>
                  <a:srgbClr val="000000"/>
                </a:solidFill>
              </a:rPr>
              <a:t> iRODS data grid with 100 million files</a:t>
            </a:r>
          </a:p>
          <a:p>
            <a:pPr>
              <a:spcBef>
                <a:spcPts val="3480"/>
              </a:spcBef>
            </a:pPr>
            <a:r>
              <a:rPr lang="en-US" sz="2000" dirty="0" smtClean="0">
                <a:solidFill>
                  <a:srgbClr val="000000"/>
                </a:solidFill>
              </a:rPr>
              <a:t>IN2P3: over 6 PB of data managed by iRODS</a:t>
            </a:r>
          </a:p>
          <a:p>
            <a:pPr>
              <a:spcBef>
                <a:spcPts val="3480"/>
              </a:spcBef>
            </a:pPr>
            <a:r>
              <a:rPr lang="en-US" sz="2000" dirty="0" smtClean="0">
                <a:solidFill>
                  <a:srgbClr val="000000"/>
                </a:solidFill>
              </a:rPr>
              <a:t>Sanger Institute: 20+ PB of iRODS data</a:t>
            </a:r>
          </a:p>
          <a:p>
            <a:pPr>
              <a:spcBef>
                <a:spcPts val="3480"/>
              </a:spcBef>
            </a:pPr>
            <a:r>
              <a:rPr lang="en-US" sz="2000" dirty="0" smtClean="0">
                <a:solidFill>
                  <a:srgbClr val="000000"/>
                </a:solidFill>
              </a:rPr>
              <a:t>NASA </a:t>
            </a:r>
            <a:r>
              <a:rPr lang="en-US" sz="2000" dirty="0">
                <a:solidFill>
                  <a:srgbClr val="000000"/>
                </a:solidFill>
              </a:rPr>
              <a:t>Center for Climate </a:t>
            </a:r>
            <a:r>
              <a:rPr lang="en-US" sz="2000" dirty="0" smtClean="0">
                <a:solidFill>
                  <a:srgbClr val="000000"/>
                </a:solidFill>
              </a:rPr>
              <a:t>Simulations: 300 </a:t>
            </a:r>
            <a:r>
              <a:rPr lang="en-US" sz="2000" dirty="0">
                <a:solidFill>
                  <a:srgbClr val="000000"/>
                </a:solidFill>
              </a:rPr>
              <a:t>million </a:t>
            </a:r>
            <a:r>
              <a:rPr lang="en-US" sz="2000" dirty="0" smtClean="0">
                <a:solidFill>
                  <a:srgbClr val="000000"/>
                </a:solidFill>
              </a:rPr>
              <a:t>metadata attributes</a:t>
            </a:r>
          </a:p>
          <a:p>
            <a:pPr>
              <a:spcBef>
                <a:spcPts val="3480"/>
              </a:spcBef>
            </a:pPr>
            <a:r>
              <a:rPr lang="en-US" sz="2000" dirty="0" smtClean="0">
                <a:solidFill>
                  <a:srgbClr val="000000"/>
                </a:solidFill>
              </a:rPr>
              <a:t>CineGRID: sites distributed across Japan-US-Europe</a:t>
            </a:r>
            <a:endParaRPr lang="en-US" sz="2000" dirty="0">
              <a:solidFill>
                <a:srgbClr val="000000"/>
              </a:solidFill>
            </a:endParaRPr>
          </a:p>
        </p:txBody>
      </p:sp>
      <p:sp>
        <p:nvSpPr>
          <p:cNvPr id="5" name="Slide Number Placeholder 4"/>
          <p:cNvSpPr>
            <a:spLocks noGrp="1"/>
          </p:cNvSpPr>
          <p:nvPr>
            <p:ph type="sldNum" sz="quarter" idx="12"/>
          </p:nvPr>
        </p:nvSpPr>
        <p:spPr/>
        <p:txBody>
          <a:bodyPr/>
          <a:lstStyle/>
          <a:p>
            <a:fld id="{E495961A-A913-A64C-A153-958F4DEACEF4}" type="slidenum">
              <a:rPr lang="en-US" smtClean="0"/>
              <a:pPr/>
              <a:t>15</a:t>
            </a:fld>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13858246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can </a:t>
            </a:r>
            <a:r>
              <a:rPr lang="en-US" cap="none" dirty="0" err="1" smtClean="0"/>
              <a:t>i</a:t>
            </a:r>
            <a:r>
              <a:rPr lang="en-US" dirty="0" err="1" smtClean="0"/>
              <a:t>rods</a:t>
            </a:r>
            <a:r>
              <a:rPr lang="en-US" dirty="0" smtClean="0"/>
              <a:t> do?</a:t>
            </a:r>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16</a:t>
            </a:fld>
            <a:endParaRPr lang="en-US" dirty="0"/>
          </a:p>
        </p:txBody>
      </p:sp>
    </p:spTree>
    <p:extLst>
      <p:ext uri="{BB962C8B-B14F-4D97-AF65-F5344CB8AC3E}">
        <p14:creationId xmlns:p14="http://schemas.microsoft.com/office/powerpoint/2010/main" val="128028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53"/>
          <p:cNvGrpSpPr>
            <a:grpSpLocks/>
          </p:cNvGrpSpPr>
          <p:nvPr/>
        </p:nvGrpSpPr>
        <p:grpSpPr bwMode="auto">
          <a:xfrm>
            <a:off x="1633848" y="4037462"/>
            <a:ext cx="1044275" cy="937011"/>
            <a:chOff x="2201" y="1250"/>
            <a:chExt cx="133" cy="193"/>
          </a:xfrm>
          <a:solidFill>
            <a:schemeClr val="tx1"/>
          </a:solidFill>
          <a:scene3d>
            <a:camera prst="orthographicFront">
              <a:rot lat="18599986" lon="0" rev="0"/>
            </a:camera>
            <a:lightRig rig="threePt" dir="t"/>
          </a:scene3d>
        </p:grpSpPr>
        <p:sp>
          <p:nvSpPr>
            <p:cNvPr id="43" name="Freeform 454"/>
            <p:cNvSpPr>
              <a:spLocks/>
            </p:cNvSpPr>
            <p:nvPr/>
          </p:nvSpPr>
          <p:spPr bwMode="auto">
            <a:xfrm>
              <a:off x="2234" y="1250"/>
              <a:ext cx="100" cy="193"/>
            </a:xfrm>
            <a:custGeom>
              <a:avLst/>
              <a:gdLst>
                <a:gd name="T0" fmla="*/ 543767 w 24"/>
                <a:gd name="T1" fmla="*/ 2833725 h 47"/>
                <a:gd name="T2" fmla="*/ 371667 w 24"/>
                <a:gd name="T3" fmla="*/ 2675083 h 47"/>
                <a:gd name="T4" fmla="*/ 915658 w 24"/>
                <a:gd name="T5" fmla="*/ 2344646 h 47"/>
                <a:gd name="T6" fmla="*/ 826458 w 24"/>
                <a:gd name="T7" fmla="*/ 2028208 h 47"/>
                <a:gd name="T8" fmla="*/ 722154 w 24"/>
                <a:gd name="T9" fmla="*/ 1773736 h 47"/>
                <a:gd name="T10" fmla="*/ 282692 w 24"/>
                <a:gd name="T11" fmla="*/ 1773736 h 47"/>
                <a:gd name="T12" fmla="*/ 371667 w 24"/>
                <a:gd name="T13" fmla="*/ 1299416 h 47"/>
                <a:gd name="T14" fmla="*/ 89200 w 24"/>
                <a:gd name="T15" fmla="*/ 1457232 h 47"/>
                <a:gd name="T16" fmla="*/ 0 w 24"/>
                <a:gd name="T17" fmla="*/ 1044943 h 47"/>
                <a:gd name="T18" fmla="*/ 0 w 24"/>
                <a:gd name="T19" fmla="*/ 651445 h 47"/>
                <a:gd name="T20" fmla="*/ 89200 w 24"/>
                <a:gd name="T21" fmla="*/ 316438 h 47"/>
                <a:gd name="T22" fmla="*/ 460867 w 24"/>
                <a:gd name="T23" fmla="*/ 0 h 47"/>
                <a:gd name="T24" fmla="*/ 722154 w 24"/>
                <a:gd name="T25" fmla="*/ 77060 h 47"/>
                <a:gd name="T26" fmla="*/ 632950 w 24"/>
                <a:gd name="T27" fmla="*/ 493916 h 47"/>
                <a:gd name="T28" fmla="*/ 1177883 w 24"/>
                <a:gd name="T29" fmla="*/ 493916 h 47"/>
                <a:gd name="T30" fmla="*/ 1004638 w 24"/>
                <a:gd name="T31" fmla="*/ 887418 h 47"/>
                <a:gd name="T32" fmla="*/ 826458 w 24"/>
                <a:gd name="T33" fmla="*/ 1222355 h 47"/>
                <a:gd name="T34" fmla="*/ 1177883 w 24"/>
                <a:gd name="T35" fmla="*/ 1376492 h 47"/>
                <a:gd name="T36" fmla="*/ 1548613 w 24"/>
                <a:gd name="T37" fmla="*/ 1951148 h 47"/>
                <a:gd name="T38" fmla="*/ 1721929 w 24"/>
                <a:gd name="T39" fmla="*/ 2344646 h 47"/>
                <a:gd name="T40" fmla="*/ 1721929 w 24"/>
                <a:gd name="T41" fmla="*/ 2579252 h 47"/>
                <a:gd name="T42" fmla="*/ 2093613 w 24"/>
                <a:gd name="T43" fmla="*/ 2579252 h 47"/>
                <a:gd name="T44" fmla="*/ 2004342 w 24"/>
                <a:gd name="T45" fmla="*/ 3150228 h 47"/>
                <a:gd name="T46" fmla="*/ 2182796 w 24"/>
                <a:gd name="T47" fmla="*/ 3227223 h 47"/>
                <a:gd name="T48" fmla="*/ 1548613 w 24"/>
                <a:gd name="T49" fmla="*/ 3485436 h 47"/>
                <a:gd name="T50" fmla="*/ 1004638 w 24"/>
                <a:gd name="T51" fmla="*/ 3562497 h 47"/>
                <a:gd name="T52" fmla="*/ 722154 w 24"/>
                <a:gd name="T53" fmla="*/ 3644078 h 47"/>
                <a:gd name="T54" fmla="*/ 371667 w 24"/>
                <a:gd name="T55" fmla="*/ 3644078 h 47"/>
                <a:gd name="T56" fmla="*/ 89200 w 24"/>
                <a:gd name="T57" fmla="*/ 3721139 h 47"/>
                <a:gd name="T58" fmla="*/ 460867 w 24"/>
                <a:gd name="T59" fmla="*/ 3384752 h 47"/>
                <a:gd name="T60" fmla="*/ 543767 w 24"/>
                <a:gd name="T61" fmla="*/ 3073151 h 47"/>
                <a:gd name="T62" fmla="*/ 282692 w 24"/>
                <a:gd name="T63" fmla="*/ 299152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grpFill/>
            <a:ln w="9525">
              <a:solidFill>
                <a:schemeClr val="bg2"/>
              </a:solidFill>
              <a:round/>
              <a:headEnd/>
              <a:tailEnd/>
            </a:ln>
          </p:spPr>
          <p:txBody>
            <a:bodyPr/>
            <a:lstStyle/>
            <a:p>
              <a:endParaRPr lang="en-US" dirty="0"/>
            </a:p>
          </p:txBody>
        </p:sp>
        <p:sp>
          <p:nvSpPr>
            <p:cNvPr id="44"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grp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grpSp>
      <p:sp>
        <p:nvSpPr>
          <p:cNvPr id="41" name="Freeform 399"/>
          <p:cNvSpPr>
            <a:spLocks/>
          </p:cNvSpPr>
          <p:nvPr/>
        </p:nvSpPr>
        <p:spPr bwMode="auto">
          <a:xfrm>
            <a:off x="367531" y="4505968"/>
            <a:ext cx="1435100" cy="741363"/>
          </a:xfrm>
          <a:custGeom>
            <a:avLst/>
            <a:gdLst>
              <a:gd name="T0" fmla="*/ 2147483647 w 1099"/>
              <a:gd name="T1" fmla="*/ 2147483647 h 571"/>
              <a:gd name="T2" fmla="*/ 2147483647 w 1099"/>
              <a:gd name="T3" fmla="*/ 2147483647 h 571"/>
              <a:gd name="T4" fmla="*/ 2147483647 w 1099"/>
              <a:gd name="T5" fmla="*/ 2147483647 h 571"/>
              <a:gd name="T6" fmla="*/ 2147483647 w 1099"/>
              <a:gd name="T7" fmla="*/ 2147483647 h 571"/>
              <a:gd name="T8" fmla="*/ 2147483647 w 1099"/>
              <a:gd name="T9" fmla="*/ 2147483647 h 571"/>
              <a:gd name="T10" fmla="*/ 2147483647 w 1099"/>
              <a:gd name="T11" fmla="*/ 2147483647 h 571"/>
              <a:gd name="T12" fmla="*/ 2147483647 w 1099"/>
              <a:gd name="T13" fmla="*/ 2147483647 h 571"/>
              <a:gd name="T14" fmla="*/ 2147483647 w 1099"/>
              <a:gd name="T15" fmla="*/ 2147483647 h 571"/>
              <a:gd name="T16" fmla="*/ 2147483647 w 1099"/>
              <a:gd name="T17" fmla="*/ 2147483647 h 571"/>
              <a:gd name="T18" fmla="*/ 2147483647 w 1099"/>
              <a:gd name="T19" fmla="*/ 2147483647 h 571"/>
              <a:gd name="T20" fmla="*/ 2147483647 w 1099"/>
              <a:gd name="T21" fmla="*/ 2147483647 h 571"/>
              <a:gd name="T22" fmla="*/ 2147483647 w 1099"/>
              <a:gd name="T23" fmla="*/ 2147483647 h 571"/>
              <a:gd name="T24" fmla="*/ 2147483647 w 1099"/>
              <a:gd name="T25" fmla="*/ 2147483647 h 571"/>
              <a:gd name="T26" fmla="*/ 2147483647 w 1099"/>
              <a:gd name="T27" fmla="*/ 2147483647 h 571"/>
              <a:gd name="T28" fmla="*/ 2147483647 w 1099"/>
              <a:gd name="T29" fmla="*/ 2147483647 h 571"/>
              <a:gd name="T30" fmla="*/ 2147483647 w 1099"/>
              <a:gd name="T31" fmla="*/ 2147483647 h 571"/>
              <a:gd name="T32" fmla="*/ 2147483647 w 1099"/>
              <a:gd name="T33" fmla="*/ 2147483647 h 571"/>
              <a:gd name="T34" fmla="*/ 2147483647 w 1099"/>
              <a:gd name="T35" fmla="*/ 2147483647 h 571"/>
              <a:gd name="T36" fmla="*/ 2147483647 w 1099"/>
              <a:gd name="T37" fmla="*/ 2147483647 h 571"/>
              <a:gd name="T38" fmla="*/ 2147483647 w 1099"/>
              <a:gd name="T39" fmla="*/ 2147483647 h 571"/>
              <a:gd name="T40" fmla="*/ 2147483647 w 1099"/>
              <a:gd name="T41" fmla="*/ 2147483647 h 571"/>
              <a:gd name="T42" fmla="*/ 2147483647 w 1099"/>
              <a:gd name="T43" fmla="*/ 2147483647 h 571"/>
              <a:gd name="T44" fmla="*/ 2147483647 w 1099"/>
              <a:gd name="T45" fmla="*/ 2147483647 h 571"/>
              <a:gd name="T46" fmla="*/ 2147483647 w 1099"/>
              <a:gd name="T47" fmla="*/ 2147483647 h 571"/>
              <a:gd name="T48" fmla="*/ 2147483647 w 1099"/>
              <a:gd name="T49" fmla="*/ 2147483647 h 571"/>
              <a:gd name="T50" fmla="*/ 2147483647 w 1099"/>
              <a:gd name="T51" fmla="*/ 0 h 571"/>
              <a:gd name="T52" fmla="*/ 2147483647 w 1099"/>
              <a:gd name="T53" fmla="*/ 2147483647 h 571"/>
              <a:gd name="T54" fmla="*/ 2147483647 w 1099"/>
              <a:gd name="T55" fmla="*/ 2147483647 h 571"/>
              <a:gd name="T56" fmla="*/ 2147483647 w 1099"/>
              <a:gd name="T57" fmla="*/ 2147483647 h 571"/>
              <a:gd name="T58" fmla="*/ 0 w 1099"/>
              <a:gd name="T59" fmla="*/ 2147483647 h 571"/>
              <a:gd name="T60" fmla="*/ 2147483647 w 1099"/>
              <a:gd name="T61" fmla="*/ 2147483647 h 571"/>
              <a:gd name="T62" fmla="*/ 2147483647 w 1099"/>
              <a:gd name="T63" fmla="*/ 2147483647 h 571"/>
              <a:gd name="T64" fmla="*/ 2147483647 w 1099"/>
              <a:gd name="T65" fmla="*/ 2147483647 h 571"/>
              <a:gd name="T66" fmla="*/ 2147483647 w 1099"/>
              <a:gd name="T67" fmla="*/ 2147483647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tx1"/>
          </a:solidFill>
          <a:ln w="9525">
            <a:solidFill>
              <a:schemeClr val="bg2"/>
            </a:solidFill>
            <a:round/>
            <a:headEnd/>
            <a:tailEnd/>
          </a:ln>
          <a:scene3d>
            <a:camera prst="orthographicFront">
              <a:rot lat="18299988" lon="0" rev="0"/>
            </a:camera>
            <a:lightRig rig="threePt" dir="t"/>
          </a:scene3d>
        </p:spPr>
        <p:txBody>
          <a:bodyPr/>
          <a:lstStyle/>
          <a:p>
            <a:endParaRPr lang="en-US" dirty="0"/>
          </a:p>
        </p:txBody>
      </p:sp>
      <p:sp>
        <p:nvSpPr>
          <p:cNvPr id="2" name="Title 1"/>
          <p:cNvSpPr>
            <a:spLocks noGrp="1"/>
          </p:cNvSpPr>
          <p:nvPr>
            <p:ph type="title"/>
          </p:nvPr>
        </p:nvSpPr>
        <p:spPr/>
        <p:txBody>
          <a:bodyPr/>
          <a:lstStyle/>
          <a:p>
            <a:r>
              <a:rPr lang="en-US" dirty="0" smtClean="0"/>
              <a:t>What Can iRODS Do?</a:t>
            </a:r>
            <a:endParaRPr lang="en-US" dirty="0"/>
          </a:p>
        </p:txBody>
      </p:sp>
      <p:sp>
        <p:nvSpPr>
          <p:cNvPr id="3" name="Content Placeholder 2"/>
          <p:cNvSpPr>
            <a:spLocks noGrp="1"/>
          </p:cNvSpPr>
          <p:nvPr>
            <p:ph idx="1"/>
          </p:nvPr>
        </p:nvSpPr>
        <p:spPr>
          <a:xfrm>
            <a:off x="367531" y="1176674"/>
            <a:ext cx="8229600" cy="760281"/>
          </a:xfrm>
        </p:spPr>
        <p:txBody>
          <a:bodyPr/>
          <a:lstStyle/>
          <a:p>
            <a:pPr marL="0" indent="0">
              <a:buNone/>
            </a:pPr>
            <a:r>
              <a:rPr lang="en-US" dirty="0" smtClean="0">
                <a:solidFill>
                  <a:srgbClr val="000000"/>
                </a:solidFill>
              </a:rPr>
              <a:t>For Data Center Managers, iRODS simplifies data grid management.</a:t>
            </a: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17</a:t>
            </a:fld>
            <a:endParaRPr lang="en-US" dirty="0"/>
          </a:p>
        </p:txBody>
      </p:sp>
      <p:pic>
        <p:nvPicPr>
          <p:cNvPr id="31" name="Picture 8" descr="http://www.clker.com/cliparts/8/6/4/1/11949856711586665480racked.svg.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31" y="2764975"/>
            <a:ext cx="9525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3" descr="http://www.clker.com/cliparts/b/1/6/b/1195431327409717356database_base_de_donn__01r.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31" y="4130608"/>
            <a:ext cx="515689" cy="593642"/>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a:stCxn id="31" idx="2"/>
            <a:endCxn id="18" idx="0"/>
          </p:cNvCxnSpPr>
          <p:nvPr/>
        </p:nvCxnSpPr>
        <p:spPr>
          <a:xfrm flipH="1">
            <a:off x="625376" y="3669851"/>
            <a:ext cx="747305" cy="460757"/>
          </a:xfrm>
          <a:prstGeom prst="line">
            <a:avLst/>
          </a:prstGeom>
        </p:spPr>
        <p:style>
          <a:lnRef idx="2">
            <a:schemeClr val="accent1"/>
          </a:lnRef>
          <a:fillRef idx="0">
            <a:schemeClr val="accent1"/>
          </a:fillRef>
          <a:effectRef idx="1">
            <a:schemeClr val="accent1"/>
          </a:effectRef>
          <a:fontRef idx="minor">
            <a:schemeClr val="tx1"/>
          </a:fontRef>
        </p:style>
      </p:cxnSp>
      <p:pic>
        <p:nvPicPr>
          <p:cNvPr id="35" name="Picture 13" descr="http://www.clker.com/cliparts/b/1/6/b/1195431327409717356database_base_de_donn__01r.svg.thumb.png"/>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59692" y="4283008"/>
            <a:ext cx="515689" cy="593642"/>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Straight Connector 35"/>
          <p:cNvCxnSpPr>
            <a:stCxn id="31" idx="2"/>
            <a:endCxn id="35" idx="0"/>
          </p:cNvCxnSpPr>
          <p:nvPr/>
        </p:nvCxnSpPr>
        <p:spPr>
          <a:xfrm flipH="1">
            <a:off x="1317537" y="3669851"/>
            <a:ext cx="55144" cy="613157"/>
          </a:xfrm>
          <a:prstGeom prst="line">
            <a:avLst/>
          </a:prstGeom>
        </p:spPr>
        <p:style>
          <a:lnRef idx="2">
            <a:schemeClr val="accent1"/>
          </a:lnRef>
          <a:fillRef idx="0">
            <a:schemeClr val="accent1"/>
          </a:fillRef>
          <a:effectRef idx="1">
            <a:schemeClr val="accent1"/>
          </a:effectRef>
          <a:fontRef idx="minor">
            <a:schemeClr val="tx1"/>
          </a:fontRef>
        </p:style>
      </p:cxnSp>
      <p:pic>
        <p:nvPicPr>
          <p:cNvPr id="37" name="Picture 13" descr="http://www.clker.com/cliparts/b/1/6/b/1195431327409717356database_base_de_donn__01r.svg.thumb.pn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1737046" y="3923005"/>
            <a:ext cx="515689" cy="593642"/>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a:stCxn id="31" idx="2"/>
            <a:endCxn id="37" idx="0"/>
          </p:cNvCxnSpPr>
          <p:nvPr/>
        </p:nvCxnSpPr>
        <p:spPr>
          <a:xfrm>
            <a:off x="1372681" y="3669851"/>
            <a:ext cx="622210" cy="253154"/>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217586" y="5164667"/>
            <a:ext cx="2745752" cy="830997"/>
          </a:xfrm>
          <a:prstGeom prst="rect">
            <a:avLst/>
          </a:prstGeom>
          <a:noFill/>
        </p:spPr>
        <p:txBody>
          <a:bodyPr wrap="square" rtlCol="0">
            <a:spAutoFit/>
          </a:bodyPr>
          <a:lstStyle/>
          <a:p>
            <a:r>
              <a:rPr lang="en-US" sz="1600" dirty="0" smtClean="0"/>
              <a:t>Data on different storage devices at different locations can be centrally managed.</a:t>
            </a:r>
            <a:endParaRPr lang="en-US" sz="1600" dirty="0"/>
          </a:p>
        </p:txBody>
      </p:sp>
      <p:sp>
        <p:nvSpPr>
          <p:cNvPr id="48" name="Rectangle 47"/>
          <p:cNvSpPr/>
          <p:nvPr/>
        </p:nvSpPr>
        <p:spPr>
          <a:xfrm>
            <a:off x="157242" y="2491619"/>
            <a:ext cx="2806095" cy="37616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53" name="Picture 8" descr="http://www.clker.com/cliparts/8/6/4/1/11949856711586665480racked.svg.thum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2788" y="2764975"/>
            <a:ext cx="952500" cy="904876"/>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3" descr="http://www.clker.com/cliparts/b/1/6/b/1195431327409717356database_base_de_donn__01r.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7608" y="4178519"/>
            <a:ext cx="515689" cy="593642"/>
          </a:xfrm>
          <a:prstGeom prst="rect">
            <a:avLst/>
          </a:prstGeom>
          <a:noFill/>
          <a:ln>
            <a:solidFill>
              <a:srgbClr val="232323"/>
            </a:solidFill>
            <a:prstDash val="dash"/>
          </a:ln>
          <a:extLst>
            <a:ext uri="{909E8E84-426E-40DD-AFC4-6F175D3DCCD1}">
              <a14:hiddenFill xmlns:a14="http://schemas.microsoft.com/office/drawing/2010/main">
                <a:solidFill>
                  <a:srgbClr val="FFFFFF"/>
                </a:solidFill>
              </a14:hiddenFill>
            </a:ext>
          </a:extLst>
        </p:spPr>
      </p:pic>
      <p:cxnSp>
        <p:nvCxnSpPr>
          <p:cNvPr id="55" name="Straight Connector 54"/>
          <p:cNvCxnSpPr>
            <a:endCxn id="54" idx="0"/>
          </p:cNvCxnSpPr>
          <p:nvPr/>
        </p:nvCxnSpPr>
        <p:spPr>
          <a:xfrm flipH="1">
            <a:off x="3955453" y="3987550"/>
            <a:ext cx="257844" cy="190969"/>
          </a:xfrm>
          <a:prstGeom prst="line">
            <a:avLst/>
          </a:prstGeom>
        </p:spPr>
        <p:style>
          <a:lnRef idx="2">
            <a:schemeClr val="accent1"/>
          </a:lnRef>
          <a:fillRef idx="0">
            <a:schemeClr val="accent1"/>
          </a:fillRef>
          <a:effectRef idx="1">
            <a:schemeClr val="accent1"/>
          </a:effectRef>
          <a:fontRef idx="minor">
            <a:schemeClr val="tx1"/>
          </a:fontRef>
        </p:style>
      </p:cxnSp>
      <p:pic>
        <p:nvPicPr>
          <p:cNvPr id="56" name="Picture 13" descr="http://www.clker.com/cliparts/b/1/6/b/1195431327409717356database_base_de_donn__01r.svg.thumb.png"/>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4389769" y="4190792"/>
            <a:ext cx="515689" cy="593642"/>
          </a:xfrm>
          <a:prstGeom prst="rect">
            <a:avLst/>
          </a:prstGeom>
          <a:noFill/>
          <a:ln>
            <a:solidFill>
              <a:srgbClr val="232323"/>
            </a:solidFill>
          </a:ln>
          <a:extLst>
            <a:ext uri="{909E8E84-426E-40DD-AFC4-6F175D3DCCD1}">
              <a14:hiddenFill xmlns:a14="http://schemas.microsoft.com/office/drawing/2010/main">
                <a:solidFill>
                  <a:srgbClr val="FFFFFF"/>
                </a:solidFill>
              </a14:hiddenFill>
            </a:ext>
          </a:extLst>
        </p:spPr>
      </p:pic>
      <p:cxnSp>
        <p:nvCxnSpPr>
          <p:cNvPr id="57" name="Straight Connector 56"/>
          <p:cNvCxnSpPr>
            <a:endCxn id="56" idx="0"/>
          </p:cNvCxnSpPr>
          <p:nvPr/>
        </p:nvCxnSpPr>
        <p:spPr>
          <a:xfrm>
            <a:off x="4213297" y="3987550"/>
            <a:ext cx="434317" cy="203242"/>
          </a:xfrm>
          <a:prstGeom prst="line">
            <a:avLst/>
          </a:prstGeom>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3144499" y="4912466"/>
            <a:ext cx="2839962" cy="1323439"/>
          </a:xfrm>
          <a:prstGeom prst="rect">
            <a:avLst/>
          </a:prstGeom>
          <a:noFill/>
        </p:spPr>
        <p:txBody>
          <a:bodyPr wrap="square" rtlCol="0">
            <a:spAutoFit/>
          </a:bodyPr>
          <a:lstStyle/>
          <a:p>
            <a:r>
              <a:rPr lang="en-US" sz="1600" b="1" dirty="0" smtClean="0"/>
              <a:t>In situ </a:t>
            </a:r>
            <a:r>
              <a:rPr lang="en-US" sz="1600" dirty="0" smtClean="0"/>
              <a:t>migration to new hardware can be managed by replicating the legacy resource before repurposing or  decommissioning it.</a:t>
            </a:r>
            <a:endParaRPr lang="en-US" sz="1600" dirty="0"/>
          </a:p>
        </p:txBody>
      </p:sp>
      <p:sp>
        <p:nvSpPr>
          <p:cNvPr id="61" name="Rectangle 60"/>
          <p:cNvSpPr/>
          <p:nvPr/>
        </p:nvSpPr>
        <p:spPr>
          <a:xfrm>
            <a:off x="3144499" y="2491619"/>
            <a:ext cx="2839962" cy="37616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cxnSp>
        <p:nvCxnSpPr>
          <p:cNvPr id="65" name="Straight Connector 64"/>
          <p:cNvCxnSpPr>
            <a:stCxn id="53" idx="2"/>
          </p:cNvCxnSpPr>
          <p:nvPr/>
        </p:nvCxnSpPr>
        <p:spPr>
          <a:xfrm flipH="1">
            <a:off x="4213297" y="3669851"/>
            <a:ext cx="155741" cy="317699"/>
          </a:xfrm>
          <a:prstGeom prst="line">
            <a:avLst/>
          </a:prstGeom>
        </p:spPr>
        <p:style>
          <a:lnRef idx="2">
            <a:schemeClr val="accent1"/>
          </a:lnRef>
          <a:fillRef idx="0">
            <a:schemeClr val="accent1"/>
          </a:fillRef>
          <a:effectRef idx="1">
            <a:schemeClr val="accent1"/>
          </a:effectRef>
          <a:fontRef idx="minor">
            <a:schemeClr val="tx1"/>
          </a:fontRef>
        </p:style>
      </p:cxnSp>
      <p:sp>
        <p:nvSpPr>
          <p:cNvPr id="80" name="TextBox 79"/>
          <p:cNvSpPr txBox="1"/>
          <p:nvPr/>
        </p:nvSpPr>
        <p:spPr>
          <a:xfrm>
            <a:off x="6153791" y="4969591"/>
            <a:ext cx="2839962" cy="1323439"/>
          </a:xfrm>
          <a:prstGeom prst="rect">
            <a:avLst/>
          </a:prstGeom>
          <a:noFill/>
        </p:spPr>
        <p:txBody>
          <a:bodyPr wrap="square" rtlCol="0">
            <a:spAutoFit/>
          </a:bodyPr>
          <a:lstStyle/>
          <a:p>
            <a:r>
              <a:rPr lang="en-US" sz="1600" dirty="0" smtClean="0"/>
              <a:t>Backup and archiving are transparent to the user and highly configurable using the automation and metadata capabilities in iRODS</a:t>
            </a:r>
            <a:r>
              <a:rPr lang="en-US" sz="1600" dirty="0"/>
              <a:t>.</a:t>
            </a:r>
          </a:p>
        </p:txBody>
      </p:sp>
      <p:sp>
        <p:nvSpPr>
          <p:cNvPr id="81" name="Rectangle 80"/>
          <p:cNvSpPr/>
          <p:nvPr/>
        </p:nvSpPr>
        <p:spPr>
          <a:xfrm>
            <a:off x="6153791" y="2494042"/>
            <a:ext cx="2839962" cy="37616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6" name="Picture 5"/>
          <p:cNvPicPr>
            <a:picLocks noChangeAspect="1"/>
          </p:cNvPicPr>
          <p:nvPr/>
        </p:nvPicPr>
        <p:blipFill>
          <a:blip r:embed="rId4"/>
          <a:stretch>
            <a:fillRect/>
          </a:stretch>
        </p:blipFill>
        <p:spPr>
          <a:xfrm>
            <a:off x="6221313" y="2531767"/>
            <a:ext cx="2709575" cy="2527550"/>
          </a:xfrm>
          <a:prstGeom prst="rect">
            <a:avLst/>
          </a:prstGeom>
        </p:spPr>
      </p:pic>
      <p:sp>
        <p:nvSpPr>
          <p:cNvPr id="7" name="Rectangle 6"/>
          <p:cNvSpPr/>
          <p:nvPr/>
        </p:nvSpPr>
        <p:spPr>
          <a:xfrm>
            <a:off x="6221313" y="2640715"/>
            <a:ext cx="525562" cy="1282290"/>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9" name="Rectangle 38"/>
          <p:cNvSpPr/>
          <p:nvPr/>
        </p:nvSpPr>
        <p:spPr>
          <a:xfrm>
            <a:off x="6275288" y="2640715"/>
            <a:ext cx="1382812" cy="458085"/>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r>
              <a:rPr lang="en-US" dirty="0" err="1" smtClean="0"/>
              <a:t>BnF</a:t>
            </a:r>
            <a:r>
              <a:rPr lang="en-US" dirty="0" smtClean="0"/>
              <a:t> (2008)</a:t>
            </a:r>
            <a:endParaRPr lang="en-US" dirty="0"/>
          </a:p>
        </p:txBody>
      </p:sp>
    </p:spTree>
    <p:extLst>
      <p:ext uri="{BB962C8B-B14F-4D97-AF65-F5344CB8AC3E}">
        <p14:creationId xmlns:p14="http://schemas.microsoft.com/office/powerpoint/2010/main" val="2985046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iRODS Do?</a:t>
            </a:r>
            <a:endParaRPr lang="en-US" dirty="0"/>
          </a:p>
        </p:txBody>
      </p:sp>
      <p:sp>
        <p:nvSpPr>
          <p:cNvPr id="3" name="Content Placeholder 2"/>
          <p:cNvSpPr>
            <a:spLocks noGrp="1"/>
          </p:cNvSpPr>
          <p:nvPr>
            <p:ph idx="1"/>
          </p:nvPr>
        </p:nvSpPr>
        <p:spPr>
          <a:xfrm>
            <a:off x="367531" y="1176674"/>
            <a:ext cx="8229600" cy="760281"/>
          </a:xfrm>
        </p:spPr>
        <p:txBody>
          <a:bodyPr/>
          <a:lstStyle/>
          <a:p>
            <a:pPr marL="0" indent="0">
              <a:buNone/>
            </a:pPr>
            <a:r>
              <a:rPr lang="en-US" dirty="0" smtClean="0">
                <a:solidFill>
                  <a:srgbClr val="000000"/>
                </a:solidFill>
              </a:rPr>
              <a:t>For Users, iRODS simplifies data discovery, data validation, and data processing.</a:t>
            </a:r>
            <a:endParaRPr lang="en-US" dirty="0">
              <a:solidFill>
                <a:srgbClr val="000000"/>
              </a:solidFill>
            </a:endParaRPr>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18</a:t>
            </a:fld>
            <a:endParaRPr lang="en-US" dirty="0"/>
          </a:p>
        </p:txBody>
      </p:sp>
      <p:sp>
        <p:nvSpPr>
          <p:cNvPr id="47" name="TextBox 46"/>
          <p:cNvSpPr txBox="1"/>
          <p:nvPr/>
        </p:nvSpPr>
        <p:spPr>
          <a:xfrm>
            <a:off x="217586" y="5164667"/>
            <a:ext cx="2745752" cy="830997"/>
          </a:xfrm>
          <a:prstGeom prst="rect">
            <a:avLst/>
          </a:prstGeom>
          <a:noFill/>
        </p:spPr>
        <p:txBody>
          <a:bodyPr wrap="square" rtlCol="0">
            <a:spAutoFit/>
          </a:bodyPr>
          <a:lstStyle/>
          <a:p>
            <a:r>
              <a:rPr lang="en-US" sz="1600" dirty="0" smtClean="0"/>
              <a:t>User-defined and intrinsic metadata make stored data searchable.</a:t>
            </a:r>
            <a:endParaRPr lang="en-US" sz="1600" dirty="0"/>
          </a:p>
        </p:txBody>
      </p:sp>
      <p:sp>
        <p:nvSpPr>
          <p:cNvPr id="48" name="Rectangle 47"/>
          <p:cNvSpPr/>
          <p:nvPr/>
        </p:nvSpPr>
        <p:spPr>
          <a:xfrm>
            <a:off x="157242" y="2491619"/>
            <a:ext cx="2806095" cy="37616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60" name="TextBox 59"/>
          <p:cNvSpPr txBox="1"/>
          <p:nvPr/>
        </p:nvSpPr>
        <p:spPr>
          <a:xfrm>
            <a:off x="3217737" y="4924561"/>
            <a:ext cx="5379394" cy="1323439"/>
          </a:xfrm>
          <a:prstGeom prst="rect">
            <a:avLst/>
          </a:prstGeom>
          <a:noFill/>
        </p:spPr>
        <p:txBody>
          <a:bodyPr wrap="square" rtlCol="0">
            <a:spAutoFit/>
          </a:bodyPr>
          <a:lstStyle/>
          <a:p>
            <a:r>
              <a:rPr lang="en-US" sz="1600" dirty="0" smtClean="0"/>
              <a:t>Validation and analytical tools can be automated to process incoming data.</a:t>
            </a:r>
          </a:p>
          <a:p>
            <a:endParaRPr lang="en-US" sz="1600" dirty="0"/>
          </a:p>
          <a:p>
            <a:r>
              <a:rPr lang="en-US" sz="1600" dirty="0" smtClean="0"/>
              <a:t>The results and process steps can be stored in the iCAT metadata catalog. </a:t>
            </a:r>
            <a:endParaRPr lang="en-US" sz="1600" dirty="0"/>
          </a:p>
        </p:txBody>
      </p:sp>
      <p:sp>
        <p:nvSpPr>
          <p:cNvPr id="61" name="Rectangle 60"/>
          <p:cNvSpPr/>
          <p:nvPr/>
        </p:nvSpPr>
        <p:spPr>
          <a:xfrm>
            <a:off x="3144498" y="2491619"/>
            <a:ext cx="5597425" cy="376161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4" name="Rectangle 3"/>
          <p:cNvSpPr txBox="1">
            <a:spLocks noChangeArrowheads="1"/>
          </p:cNvSpPr>
          <p:nvPr/>
        </p:nvSpPr>
        <p:spPr>
          <a:xfrm>
            <a:off x="1240770" y="2734922"/>
            <a:ext cx="1535247" cy="1869858"/>
          </a:xfrm>
          <a:prstGeom prst="rect">
            <a:avLst/>
          </a:prstGeom>
          <a:solidFill>
            <a:srgbClr val="FFFFFF"/>
          </a:solidFill>
          <a:ln>
            <a:solidFill>
              <a:schemeClr val="accent2"/>
            </a:solid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library</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total_reads</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type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lane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is_paired_read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study_accession_number</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library_id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sample_accession_number</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sample_public_name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manual_qc</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tag</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sample_common_name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md5</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tag_index</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study_title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reference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target</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id_run</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alignment</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solidFill>
                <a:srgbClr val="000000"/>
              </a:solidFill>
            </a:endParaRPr>
          </a:p>
        </p:txBody>
      </p:sp>
      <p:sp>
        <p:nvSpPr>
          <p:cNvPr id="39" name="Rectangle 3"/>
          <p:cNvSpPr txBox="1">
            <a:spLocks noChangeArrowheads="1"/>
          </p:cNvSpPr>
          <p:nvPr/>
        </p:nvSpPr>
        <p:spPr>
          <a:xfrm>
            <a:off x="1054503" y="2902303"/>
            <a:ext cx="1535247" cy="1869858"/>
          </a:xfrm>
          <a:prstGeom prst="rect">
            <a:avLst/>
          </a:prstGeom>
          <a:solidFill>
            <a:srgbClr val="FFFFFF"/>
          </a:solidFill>
          <a:ln>
            <a:solidFill>
              <a:schemeClr val="accent2"/>
            </a:solid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library</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total_reads</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type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lane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is_paired_read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study_accession_number</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library_id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sample_accession_number</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sample_public_name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manual_qc</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tag</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sample_common_name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md5</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tag_index</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study_title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reference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target</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id_run</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alignment</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solidFill>
                <a:srgbClr val="000000"/>
              </a:solidFill>
            </a:endParaRPr>
          </a:p>
        </p:txBody>
      </p:sp>
      <p:sp>
        <p:nvSpPr>
          <p:cNvPr id="40" name="Rectangle 3"/>
          <p:cNvSpPr txBox="1">
            <a:spLocks noChangeArrowheads="1"/>
          </p:cNvSpPr>
          <p:nvPr/>
        </p:nvSpPr>
        <p:spPr>
          <a:xfrm>
            <a:off x="3369630" y="2902303"/>
            <a:ext cx="1535247" cy="1869858"/>
          </a:xfrm>
          <a:prstGeom prst="rect">
            <a:avLst/>
          </a:prstGeom>
          <a:solidFill>
            <a:srgbClr val="FFFFFF"/>
          </a:solidFill>
          <a:ln>
            <a:solidFill>
              <a:schemeClr val="accent2"/>
            </a:solid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library</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total_reads</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type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lane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is_paired_read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study_accession_number</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library_id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sample_accession_number</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sample_public_name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manual_qc</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tag</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sample_common_name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md5</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tag_index</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study_title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reference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target</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sample_id</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id_run</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study</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smtClean="0">
                <a:solidFill>
                  <a:srgbClr val="000000"/>
                </a:solidFill>
              </a:rPr>
              <a:t>attribute: alignment</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smtClean="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solidFill>
                <a:srgbClr val="000000"/>
              </a:solidFill>
            </a:endParaRPr>
          </a:p>
        </p:txBody>
      </p:sp>
      <p:pic>
        <p:nvPicPr>
          <p:cNvPr id="6" name="Picture 5"/>
          <p:cNvPicPr>
            <a:picLocks noChangeAspect="1"/>
          </p:cNvPicPr>
          <p:nvPr/>
        </p:nvPicPr>
        <p:blipFill>
          <a:blip r:embed="rId2"/>
          <a:stretch>
            <a:fillRect/>
          </a:stretch>
        </p:blipFill>
        <p:spPr>
          <a:xfrm rot="20651971">
            <a:off x="30338" y="3231029"/>
            <a:ext cx="2420862" cy="1513039"/>
          </a:xfrm>
          <a:prstGeom prst="rect">
            <a:avLst/>
          </a:prstGeom>
        </p:spPr>
      </p:pic>
      <p:sp>
        <p:nvSpPr>
          <p:cNvPr id="7" name="Oval 6"/>
          <p:cNvSpPr/>
          <p:nvPr/>
        </p:nvSpPr>
        <p:spPr>
          <a:xfrm>
            <a:off x="1354563" y="3149598"/>
            <a:ext cx="943691" cy="1059549"/>
          </a:xfrm>
          <a:prstGeom prst="ellipse">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wrap="none" lIns="0" rtlCol="0" anchor="ctr"/>
          <a:lstStyle/>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dirty="0" smtClean="0">
                <a:solidFill>
                  <a:srgbClr val="000000"/>
                </a:solidFill>
              </a:rPr>
              <a:t>    ute: libra</a:t>
            </a:r>
            <a:endParaRPr lang="en-GB" altLang="en-US" sz="1000" dirty="0">
              <a:solidFill>
                <a:srgbClr val="000000"/>
              </a:solidFill>
            </a:endParaRP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dirty="0" smtClean="0">
                <a:solidFill>
                  <a:srgbClr val="000000"/>
                </a:solidFill>
              </a:rPr>
              <a:t>ribute: total_</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dirty="0" smtClean="0">
                <a:solidFill>
                  <a:srgbClr val="000000"/>
                </a:solidFill>
              </a:rPr>
              <a:t>ribute</a:t>
            </a:r>
            <a:r>
              <a:rPr lang="en-GB" altLang="en-US" sz="1000" dirty="0">
                <a:solidFill>
                  <a:srgbClr val="000000"/>
                </a:solidFill>
              </a:rPr>
              <a:t>: type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dirty="0" smtClean="0">
                <a:solidFill>
                  <a:srgbClr val="000000"/>
                </a:solidFill>
              </a:rPr>
              <a:t>ribute</a:t>
            </a:r>
            <a:r>
              <a:rPr lang="en-GB" altLang="en-US" sz="1000" dirty="0">
                <a:solidFill>
                  <a:srgbClr val="000000"/>
                </a:solidFill>
              </a:rPr>
              <a:t>: lane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dirty="0" smtClean="0">
                <a:solidFill>
                  <a:srgbClr val="000000"/>
                </a:solidFill>
              </a:rPr>
              <a:t>ribute</a:t>
            </a:r>
            <a:r>
              <a:rPr lang="en-GB" altLang="en-US" sz="1000" dirty="0">
                <a:solidFill>
                  <a:srgbClr val="000000"/>
                </a:solidFill>
              </a:rPr>
              <a:t>: </a:t>
            </a:r>
            <a:r>
              <a:rPr lang="en-GB" altLang="en-US" sz="1000" dirty="0" smtClean="0">
                <a:solidFill>
                  <a:srgbClr val="000000"/>
                </a:solidFill>
              </a:rPr>
              <a:t>is_paire</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dirty="0" smtClean="0">
                <a:solidFill>
                  <a:srgbClr val="000000"/>
                </a:solidFill>
              </a:rPr>
              <a:t>ribute</a:t>
            </a:r>
            <a:r>
              <a:rPr lang="en-GB" altLang="en-US" sz="1000" dirty="0">
                <a:solidFill>
                  <a:srgbClr val="000000"/>
                </a:solidFill>
              </a:rPr>
              <a:t>: </a:t>
            </a:r>
            <a:r>
              <a:rPr lang="en-GB" altLang="en-US" sz="1000" dirty="0" smtClean="0">
                <a:solidFill>
                  <a:srgbClr val="000000"/>
                </a:solidFill>
              </a:rPr>
              <a:t>study_</a:t>
            </a:r>
          </a:p>
          <a:p>
            <a:pPr indent="-3302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000" dirty="0" smtClean="0">
                <a:solidFill>
                  <a:srgbClr val="000000"/>
                </a:solidFill>
              </a:rPr>
              <a:t>     ute</a:t>
            </a:r>
            <a:r>
              <a:rPr lang="en-GB" altLang="en-US" sz="1000" dirty="0">
                <a:solidFill>
                  <a:srgbClr val="000000"/>
                </a:solidFill>
              </a:rPr>
              <a:t>: </a:t>
            </a:r>
            <a:r>
              <a:rPr lang="en-GB" altLang="en-US" sz="1000" dirty="0" smtClean="0">
                <a:solidFill>
                  <a:srgbClr val="000000"/>
                </a:solidFill>
              </a:rPr>
              <a:t>li</a:t>
            </a:r>
            <a:endParaRPr lang="en-GB" altLang="en-US" sz="1000" dirty="0">
              <a:solidFill>
                <a:srgbClr val="000000"/>
              </a:solidFill>
            </a:endParaRPr>
          </a:p>
        </p:txBody>
      </p:sp>
      <p:pic>
        <p:nvPicPr>
          <p:cNvPr id="9" name="Picture 8"/>
          <p:cNvPicPr>
            <a:picLocks noChangeAspect="1"/>
          </p:cNvPicPr>
          <p:nvPr/>
        </p:nvPicPr>
        <p:blipFill>
          <a:blip r:embed="rId3"/>
          <a:stretch>
            <a:fillRect/>
          </a:stretch>
        </p:blipFill>
        <p:spPr>
          <a:xfrm>
            <a:off x="3423900" y="3820419"/>
            <a:ext cx="1387716" cy="784361"/>
          </a:xfrm>
          <a:prstGeom prst="rect">
            <a:avLst/>
          </a:prstGeom>
        </p:spPr>
      </p:pic>
      <p:pic>
        <p:nvPicPr>
          <p:cNvPr id="10" name="Picture 9"/>
          <p:cNvPicPr>
            <a:picLocks noChangeAspect="1"/>
          </p:cNvPicPr>
          <p:nvPr/>
        </p:nvPicPr>
        <p:blipFill>
          <a:blip r:embed="rId4"/>
          <a:stretch>
            <a:fillRect/>
          </a:stretch>
        </p:blipFill>
        <p:spPr>
          <a:xfrm>
            <a:off x="5295900" y="3266449"/>
            <a:ext cx="1745468" cy="1107939"/>
          </a:xfrm>
          <a:prstGeom prst="rect">
            <a:avLst/>
          </a:prstGeom>
        </p:spPr>
      </p:pic>
      <p:pic>
        <p:nvPicPr>
          <p:cNvPr id="49" name="Picture 13" descr="http://www.clker.com/cliparts/b/1/6/b/1195431327409717356database_base_de_donn__01r.svg.thum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985" y="3399652"/>
            <a:ext cx="745345" cy="858014"/>
          </a:xfrm>
          <a:prstGeom prst="rect">
            <a:avLst/>
          </a:prstGeom>
          <a:noFill/>
          <a:ln>
            <a:noFill/>
            <a:prstDash val="dash"/>
          </a:ln>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5016500" y="3655319"/>
            <a:ext cx="254000" cy="330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 name="Right Arrow 49"/>
          <p:cNvSpPr/>
          <p:nvPr/>
        </p:nvSpPr>
        <p:spPr>
          <a:xfrm>
            <a:off x="7150100" y="3655319"/>
            <a:ext cx="254000" cy="330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4523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iRODS Do?</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19</a:t>
            </a:fld>
            <a:endParaRPr lang="en-US" dirty="0"/>
          </a:p>
        </p:txBody>
      </p:sp>
      <p:sp>
        <p:nvSpPr>
          <p:cNvPr id="21" name="TextBox 20"/>
          <p:cNvSpPr txBox="1"/>
          <p:nvPr/>
        </p:nvSpPr>
        <p:spPr>
          <a:xfrm>
            <a:off x="2747591" y="2424675"/>
            <a:ext cx="3682548" cy="2446824"/>
          </a:xfrm>
          <a:prstGeom prst="rect">
            <a:avLst/>
          </a:prstGeom>
          <a:noFill/>
        </p:spPr>
        <p:txBody>
          <a:bodyPr wrap="square" rtlCol="0">
            <a:spAutoFit/>
          </a:bodyPr>
          <a:lstStyle/>
          <a:p>
            <a:pPr marL="742950" lvl="1" indent="-285750">
              <a:spcBef>
                <a:spcPts val="1800"/>
              </a:spcBef>
              <a:buFont typeface="Arial"/>
              <a:buChar char="•"/>
            </a:pPr>
            <a:r>
              <a:rPr lang="en-US" dirty="0" smtClean="0">
                <a:solidFill>
                  <a:srgbClr val="000000"/>
                </a:solidFill>
                <a:latin typeface="Century Gothic"/>
                <a:cs typeface="Century Gothic"/>
              </a:rPr>
              <a:t>Data at scale</a:t>
            </a:r>
          </a:p>
          <a:p>
            <a:pPr marL="742950" lvl="1" indent="-285750">
              <a:spcBef>
                <a:spcPts val="1800"/>
              </a:spcBef>
              <a:buFont typeface="Arial"/>
              <a:buChar char="•"/>
            </a:pPr>
            <a:r>
              <a:rPr lang="en-US" dirty="0" smtClean="0">
                <a:solidFill>
                  <a:srgbClr val="000000"/>
                </a:solidFill>
                <a:latin typeface="Century Gothic"/>
                <a:cs typeface="Century Gothic"/>
              </a:rPr>
              <a:t>Large number of users</a:t>
            </a:r>
          </a:p>
          <a:p>
            <a:pPr marL="742950" lvl="1" indent="-285750">
              <a:spcBef>
                <a:spcPts val="1800"/>
              </a:spcBef>
              <a:buFont typeface="Arial"/>
              <a:buChar char="•"/>
            </a:pPr>
            <a:r>
              <a:rPr lang="en-US" dirty="0" smtClean="0">
                <a:solidFill>
                  <a:srgbClr val="000000"/>
                </a:solidFill>
                <a:latin typeface="Century Gothic"/>
                <a:cs typeface="Century Gothic"/>
              </a:rPr>
              <a:t>Complex management tasks</a:t>
            </a:r>
          </a:p>
          <a:p>
            <a:pPr marL="742950" lvl="1" indent="-285750">
              <a:spcBef>
                <a:spcPts val="1800"/>
              </a:spcBef>
              <a:buFont typeface="Arial"/>
              <a:buChar char="•"/>
            </a:pPr>
            <a:r>
              <a:rPr lang="en-US" dirty="0" smtClean="0">
                <a:solidFill>
                  <a:srgbClr val="000000"/>
                </a:solidFill>
                <a:latin typeface="Century Gothic"/>
                <a:cs typeface="Century Gothic"/>
              </a:rPr>
              <a:t>Critical policy enforcement</a:t>
            </a:r>
          </a:p>
        </p:txBody>
      </p:sp>
      <p:sp>
        <p:nvSpPr>
          <p:cNvPr id="22" name="Rounded Rectangle 21"/>
          <p:cNvSpPr/>
          <p:nvPr/>
        </p:nvSpPr>
        <p:spPr>
          <a:xfrm>
            <a:off x="3323662" y="985215"/>
            <a:ext cx="2099810" cy="892643"/>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Data Preservation – Digital Archives</a:t>
            </a:r>
            <a:endParaRPr lang="en-US" sz="1400" b="1" dirty="0">
              <a:latin typeface="Century Gothic"/>
              <a:cs typeface="Century Gothic"/>
            </a:endParaRPr>
          </a:p>
        </p:txBody>
      </p:sp>
      <p:sp>
        <p:nvSpPr>
          <p:cNvPr id="23" name="Rounded Rectangle 22"/>
          <p:cNvSpPr/>
          <p:nvPr/>
        </p:nvSpPr>
        <p:spPr>
          <a:xfrm>
            <a:off x="5717040" y="1522859"/>
            <a:ext cx="1810775" cy="885518"/>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Data Maintenance</a:t>
            </a:r>
            <a:endParaRPr lang="en-US" sz="1400" b="1" dirty="0">
              <a:latin typeface="Century Gothic"/>
              <a:cs typeface="Century Gothic"/>
            </a:endParaRPr>
          </a:p>
        </p:txBody>
      </p:sp>
      <p:sp>
        <p:nvSpPr>
          <p:cNvPr id="24" name="Rounded Rectangle 23"/>
          <p:cNvSpPr/>
          <p:nvPr/>
        </p:nvSpPr>
        <p:spPr>
          <a:xfrm>
            <a:off x="1167767" y="4454784"/>
            <a:ext cx="2041525" cy="961065"/>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Data </a:t>
            </a:r>
          </a:p>
          <a:p>
            <a:pPr algn="ctr"/>
            <a:r>
              <a:rPr lang="en-US" sz="1400" b="1" dirty="0" smtClean="0">
                <a:latin typeface="Century Gothic"/>
                <a:cs typeface="Century Gothic"/>
              </a:rPr>
              <a:t>Curation – </a:t>
            </a:r>
          </a:p>
          <a:p>
            <a:pPr algn="ctr"/>
            <a:r>
              <a:rPr lang="en-US" sz="1400" b="1" dirty="0" smtClean="0">
                <a:latin typeface="Century Gothic"/>
                <a:cs typeface="Century Gothic"/>
              </a:rPr>
              <a:t>Digital Libraries</a:t>
            </a:r>
            <a:endParaRPr lang="en-US" sz="1400" b="1" dirty="0">
              <a:latin typeface="Century Gothic"/>
              <a:cs typeface="Century Gothic"/>
            </a:endParaRPr>
          </a:p>
        </p:txBody>
      </p:sp>
      <p:sp>
        <p:nvSpPr>
          <p:cNvPr id="25" name="Rounded Rectangle 24"/>
          <p:cNvSpPr/>
          <p:nvPr/>
        </p:nvSpPr>
        <p:spPr>
          <a:xfrm>
            <a:off x="3327823" y="5511337"/>
            <a:ext cx="1753624" cy="784928"/>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Data Virtualization</a:t>
            </a:r>
            <a:endParaRPr lang="en-US" sz="1400" b="1" dirty="0">
              <a:latin typeface="Century Gothic"/>
              <a:cs typeface="Century Gothic"/>
            </a:endParaRPr>
          </a:p>
        </p:txBody>
      </p:sp>
      <p:sp>
        <p:nvSpPr>
          <p:cNvPr id="26" name="Rounded Rectangle 25"/>
          <p:cNvSpPr/>
          <p:nvPr/>
        </p:nvSpPr>
        <p:spPr>
          <a:xfrm>
            <a:off x="829108" y="3112362"/>
            <a:ext cx="1591684" cy="892821"/>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Automated Data Processing</a:t>
            </a:r>
            <a:endParaRPr lang="en-US" sz="1400" b="1" dirty="0">
              <a:latin typeface="Century Gothic"/>
              <a:cs typeface="Century Gothic"/>
            </a:endParaRPr>
          </a:p>
        </p:txBody>
      </p:sp>
      <p:sp>
        <p:nvSpPr>
          <p:cNvPr id="27" name="Rounded Rectangle 26"/>
          <p:cNvSpPr/>
          <p:nvPr/>
        </p:nvSpPr>
        <p:spPr>
          <a:xfrm>
            <a:off x="6345474" y="3988250"/>
            <a:ext cx="1698532" cy="828536"/>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Policy Enforcement</a:t>
            </a:r>
            <a:endParaRPr lang="en-US" sz="1400" b="1" dirty="0">
              <a:latin typeface="Century Gothic"/>
              <a:cs typeface="Century Gothic"/>
            </a:endParaRPr>
          </a:p>
        </p:txBody>
      </p:sp>
      <p:sp>
        <p:nvSpPr>
          <p:cNvPr id="28" name="Rounded Rectangle 27"/>
          <p:cNvSpPr/>
          <p:nvPr/>
        </p:nvSpPr>
        <p:spPr>
          <a:xfrm>
            <a:off x="1268231" y="1759925"/>
            <a:ext cx="1786711" cy="892821"/>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US" sz="1400" b="1" dirty="0" smtClean="0">
                <a:latin typeface="Century Gothic"/>
                <a:cs typeface="Century Gothic"/>
              </a:rPr>
              <a:t>Distributed Data Management</a:t>
            </a:r>
            <a:endParaRPr lang="en-US" sz="1400" b="1" dirty="0">
              <a:latin typeface="Century Gothic"/>
              <a:cs typeface="Century Gothic"/>
            </a:endParaRPr>
          </a:p>
        </p:txBody>
      </p:sp>
      <p:sp>
        <p:nvSpPr>
          <p:cNvPr id="29" name="Rounded Rectangle 28"/>
          <p:cNvSpPr/>
          <p:nvPr/>
        </p:nvSpPr>
        <p:spPr>
          <a:xfrm>
            <a:off x="6547322" y="2735769"/>
            <a:ext cx="1810775" cy="885518"/>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Data Sharing and Access</a:t>
            </a:r>
            <a:endParaRPr lang="en-US" sz="1400" b="1" dirty="0">
              <a:latin typeface="Century Gothic"/>
              <a:cs typeface="Century Gothic"/>
            </a:endParaRPr>
          </a:p>
        </p:txBody>
      </p:sp>
      <p:sp>
        <p:nvSpPr>
          <p:cNvPr id="30" name="Rounded Rectangle 29"/>
          <p:cNvSpPr/>
          <p:nvPr/>
        </p:nvSpPr>
        <p:spPr>
          <a:xfrm>
            <a:off x="5592802" y="5122238"/>
            <a:ext cx="1810775" cy="885518"/>
          </a:xfrm>
          <a:prstGeom prst="roundRect">
            <a:avLst/>
          </a:prstGeom>
          <a:solidFill>
            <a:srgbClr val="00546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latin typeface="Century Gothic"/>
                <a:cs typeface="Century Gothic"/>
              </a:rPr>
              <a:t>Data Protection and Security</a:t>
            </a:r>
            <a:endParaRPr lang="en-US" sz="1400" b="1" dirty="0">
              <a:latin typeface="Century Gothic"/>
              <a:cs typeface="Century Gothic"/>
            </a:endParaRPr>
          </a:p>
        </p:txBody>
      </p:sp>
    </p:spTree>
    <p:extLst>
      <p:ext uri="{BB962C8B-B14F-4D97-AF65-F5344CB8AC3E}">
        <p14:creationId xmlns:p14="http://schemas.microsoft.com/office/powerpoint/2010/main" val="189267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2</a:t>
            </a:fld>
            <a:endParaRPr lang="en-US" dirty="0"/>
          </a:p>
        </p:txBody>
      </p:sp>
      <p:sp>
        <p:nvSpPr>
          <p:cNvPr id="3" name="Content Placeholder 2"/>
          <p:cNvSpPr>
            <a:spLocks noGrp="1"/>
          </p:cNvSpPr>
          <p:nvPr>
            <p:ph idx="1"/>
          </p:nvPr>
        </p:nvSpPr>
        <p:spPr/>
        <p:txBody>
          <a:bodyPr/>
          <a:lstStyle/>
          <a:p>
            <a:r>
              <a:rPr lang="en-US" dirty="0" smtClean="0">
                <a:solidFill>
                  <a:srgbClr val="232323"/>
                </a:solidFill>
              </a:rPr>
              <a:t>What is iRODS?</a:t>
            </a:r>
          </a:p>
          <a:p>
            <a:r>
              <a:rPr lang="en-US" dirty="0" smtClean="0">
                <a:solidFill>
                  <a:srgbClr val="232323"/>
                </a:solidFill>
              </a:rPr>
              <a:t>Who Uses iRODS?</a:t>
            </a:r>
          </a:p>
          <a:p>
            <a:r>
              <a:rPr lang="en-US" dirty="0" smtClean="0">
                <a:solidFill>
                  <a:srgbClr val="232323"/>
                </a:solidFill>
              </a:rPr>
              <a:t>What Can iRODS Do?</a:t>
            </a:r>
          </a:p>
          <a:p>
            <a:r>
              <a:rPr lang="en-US" dirty="0" smtClean="0">
                <a:solidFill>
                  <a:srgbClr val="232323"/>
                </a:solidFill>
              </a:rPr>
              <a:t>The Future of iRODS</a:t>
            </a:r>
          </a:p>
          <a:p>
            <a:r>
              <a:rPr lang="en-US" dirty="0" smtClean="0">
                <a:solidFill>
                  <a:srgbClr val="232323"/>
                </a:solidFill>
              </a:rPr>
              <a:t>Use Cases: UNC Chapel Hill, Sanger, and BGI</a:t>
            </a:r>
          </a:p>
          <a:p>
            <a:endParaRPr lang="en-US" dirty="0">
              <a:solidFill>
                <a:srgbClr val="232323"/>
              </a:solidFill>
            </a:endParaRPr>
          </a:p>
        </p:txBody>
      </p:sp>
    </p:spTree>
    <p:extLst>
      <p:ext uri="{BB962C8B-B14F-4D97-AF65-F5344CB8AC3E}">
        <p14:creationId xmlns:p14="http://schemas.microsoft.com/office/powerpoint/2010/main" val="37944321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The Future of </a:t>
            </a:r>
            <a:r>
              <a:rPr lang="en-US" cap="none" dirty="0" err="1" smtClean="0"/>
              <a:t>i</a:t>
            </a:r>
            <a:r>
              <a:rPr lang="en-US" dirty="0" err="1" smtClean="0"/>
              <a:t>rods</a:t>
            </a:r>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20</a:t>
            </a:fld>
            <a:endParaRPr lang="en-US" dirty="0"/>
          </a:p>
        </p:txBody>
      </p:sp>
    </p:spTree>
    <p:extLst>
      <p:ext uri="{BB962C8B-B14F-4D97-AF65-F5344CB8AC3E}">
        <p14:creationId xmlns:p14="http://schemas.microsoft.com/office/powerpoint/2010/main" val="661321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Future of iRODS: Improving Uptake</a:t>
            </a:r>
            <a:endParaRPr lang="en-US" dirty="0"/>
          </a:p>
        </p:txBody>
      </p:sp>
      <p:sp>
        <p:nvSpPr>
          <p:cNvPr id="3" name="Content Placeholder 2"/>
          <p:cNvSpPr>
            <a:spLocks noGrp="1"/>
          </p:cNvSpPr>
          <p:nvPr>
            <p:ph idx="1"/>
          </p:nvPr>
        </p:nvSpPr>
        <p:spPr>
          <a:xfrm>
            <a:off x="235390" y="1066100"/>
            <a:ext cx="5550034" cy="4768906"/>
          </a:xfrm>
        </p:spPr>
        <p:txBody>
          <a:bodyPr/>
          <a:lstStyle/>
          <a:p>
            <a:r>
              <a:rPr lang="en-US" dirty="0" smtClean="0"/>
              <a:t>Plug-In Bundling: </a:t>
            </a:r>
            <a:r>
              <a:rPr lang="en-US" dirty="0" smtClean="0">
                <a:solidFill>
                  <a:srgbClr val="000000"/>
                </a:solidFill>
              </a:rPr>
              <a:t>Easier Deployment to Specific Market Segments</a:t>
            </a:r>
          </a:p>
          <a:p>
            <a:endParaRPr lang="en-US" dirty="0" smtClean="0"/>
          </a:p>
          <a:p>
            <a:endParaRPr lang="en-US" dirty="0"/>
          </a:p>
          <a:p>
            <a:endParaRPr lang="en-US" dirty="0" smtClean="0"/>
          </a:p>
          <a:p>
            <a:endParaRPr lang="en-US" dirty="0" smtClean="0"/>
          </a:p>
          <a:p>
            <a:endParaRPr lang="en-US" dirty="0"/>
          </a:p>
          <a:p>
            <a:endParaRPr lang="en-US" dirty="0" smtClean="0"/>
          </a:p>
          <a:p>
            <a:endParaRPr lang="en-US" dirty="0" smtClean="0"/>
          </a:p>
          <a:p>
            <a:r>
              <a:rPr lang="en-US" dirty="0" smtClean="0"/>
              <a:t>Simplifying Connection APIs: </a:t>
            </a:r>
            <a:r>
              <a:rPr lang="en-US" dirty="0" smtClean="0">
                <a:solidFill>
                  <a:srgbClr val="000000"/>
                </a:solidFill>
              </a:rPr>
              <a:t>Improved Consistency across Programming Languages </a:t>
            </a:r>
            <a:r>
              <a:rPr lang="en-US" dirty="0" smtClean="0">
                <a:solidFill>
                  <a:srgbClr val="000000"/>
                </a:solidFill>
                <a:sym typeface="Wingdings"/>
              </a:rPr>
              <a:t> More </a:t>
            </a:r>
            <a:r>
              <a:rPr lang="en-US" dirty="0" smtClean="0">
                <a:solidFill>
                  <a:srgbClr val="000000"/>
                </a:solidFill>
              </a:rPr>
              <a:t>Clients and Plug-Ins</a:t>
            </a:r>
            <a:endParaRPr lang="en-US" dirty="0" smtClean="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21</a:t>
            </a:fld>
            <a:endParaRPr lang="en-US" dirty="0"/>
          </a:p>
        </p:txBody>
      </p:sp>
      <p:pic>
        <p:nvPicPr>
          <p:cNvPr id="6" name="Picture 5" descr="images.jpg"/>
          <p:cNvPicPr>
            <a:picLocks noChangeAspect="1"/>
          </p:cNvPicPr>
          <p:nvPr/>
        </p:nvPicPr>
        <p:blipFill>
          <a:blip r:embed="rId2">
            <a:alphaModFix amt="51000"/>
            <a:extLst>
              <a:ext uri="{28A0092B-C50C-407E-A947-70E740481C1C}">
                <a14:useLocalDpi xmlns:a14="http://schemas.microsoft.com/office/drawing/2010/main" val="0"/>
              </a:ext>
            </a:extLst>
          </a:blip>
          <a:stretch>
            <a:fillRect/>
          </a:stretch>
        </p:blipFill>
        <p:spPr>
          <a:xfrm>
            <a:off x="5789670" y="1038755"/>
            <a:ext cx="2145620" cy="1427813"/>
          </a:xfrm>
          <a:prstGeom prst="rect">
            <a:avLst/>
          </a:prstGeom>
        </p:spPr>
      </p:pic>
      <p:pic>
        <p:nvPicPr>
          <p:cNvPr id="7" name="Picture 6" descr="imgres.jpg"/>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1452937" y="2050417"/>
            <a:ext cx="1850998" cy="795604"/>
          </a:xfrm>
          <a:prstGeom prst="rect">
            <a:avLst/>
          </a:prstGeom>
        </p:spPr>
      </p:pic>
      <p:pic>
        <p:nvPicPr>
          <p:cNvPr id="9" name="Picture 8" descr="imgres.jpg"/>
          <p:cNvPicPr>
            <a:picLocks noChangeAspect="1"/>
          </p:cNvPicPr>
          <p:nvPr/>
        </p:nvPicPr>
        <p:blipFill>
          <a:blip r:embed="rId4">
            <a:alphaModFix amt="30000"/>
            <a:extLst>
              <a:ext uri="{28A0092B-C50C-407E-A947-70E740481C1C}">
                <a14:useLocalDpi xmlns:a14="http://schemas.microsoft.com/office/drawing/2010/main" val="0"/>
              </a:ext>
            </a:extLst>
          </a:blip>
          <a:stretch>
            <a:fillRect/>
          </a:stretch>
        </p:blipFill>
        <p:spPr>
          <a:xfrm>
            <a:off x="5824815" y="3826370"/>
            <a:ext cx="2917108" cy="2244806"/>
          </a:xfrm>
          <a:prstGeom prst="rect">
            <a:avLst/>
          </a:prstGeom>
        </p:spPr>
      </p:pic>
      <p:pic>
        <p:nvPicPr>
          <p:cNvPr id="10" name="Picture 9" descr="images.jpg"/>
          <p:cNvPicPr>
            <a:picLocks noChangeAspect="1"/>
          </p:cNvPicPr>
          <p:nvPr/>
        </p:nvPicPr>
        <p:blipFill rotWithShape="1">
          <a:blip r:embed="rId5">
            <a:extLst>
              <a:ext uri="{28A0092B-C50C-407E-A947-70E740481C1C}">
                <a14:useLocalDpi xmlns:a14="http://schemas.microsoft.com/office/drawing/2010/main" val="0"/>
              </a:ext>
            </a:extLst>
          </a:blip>
          <a:srcRect t="15421" r="29606"/>
          <a:stretch/>
        </p:blipFill>
        <p:spPr>
          <a:xfrm>
            <a:off x="581388" y="2261812"/>
            <a:ext cx="1743098" cy="1488107"/>
          </a:xfrm>
          <a:prstGeom prst="rect">
            <a:avLst/>
          </a:prstGeom>
        </p:spPr>
      </p:pic>
      <p:sp>
        <p:nvSpPr>
          <p:cNvPr id="11" name="Rectangle 10"/>
          <p:cNvSpPr/>
          <p:nvPr/>
        </p:nvSpPr>
        <p:spPr>
          <a:xfrm>
            <a:off x="3503670" y="2641027"/>
            <a:ext cx="4431620" cy="707886"/>
          </a:xfrm>
          <a:prstGeom prst="rect">
            <a:avLst/>
          </a:prstGeom>
        </p:spPr>
        <p:txBody>
          <a:bodyPr wrap="square">
            <a:spAutoFit/>
          </a:bodyPr>
          <a:lstStyle/>
          <a:p>
            <a:pPr marL="342900" indent="-342900">
              <a:buFont typeface="Arial"/>
              <a:buChar char="•"/>
            </a:pPr>
            <a:r>
              <a:rPr lang="en-US" sz="2000" dirty="0">
                <a:latin typeface="Verdana"/>
                <a:cs typeface="Verdana"/>
              </a:rPr>
              <a:t>Registry: </a:t>
            </a:r>
            <a:r>
              <a:rPr lang="en-US" sz="2000" dirty="0">
                <a:solidFill>
                  <a:schemeClr val="accent2"/>
                </a:solidFill>
                <a:latin typeface="Verdana"/>
                <a:cs typeface="Verdana"/>
              </a:rPr>
              <a:t>Enables Bundling, Easier Upgrades, Dashboard</a:t>
            </a:r>
          </a:p>
        </p:txBody>
      </p:sp>
    </p:spTree>
    <p:extLst>
      <p:ext uri="{BB962C8B-B14F-4D97-AF65-F5344CB8AC3E}">
        <p14:creationId xmlns:p14="http://schemas.microsoft.com/office/powerpoint/2010/main" val="3346787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Future of iRODS: Full Content Indexing</a:t>
            </a:r>
            <a:endParaRPr lang="en-US" dirty="0"/>
          </a:p>
        </p:txBody>
      </p:sp>
      <p:pic>
        <p:nvPicPr>
          <p:cNvPr id="6" name="Content Placeholder 5" descr="logo.png"/>
          <p:cNvPicPr>
            <a:picLocks noGrp="1" noChangeAspect="1"/>
          </p:cNvPicPr>
          <p:nvPr>
            <p:ph idx="1"/>
          </p:nvPr>
        </p:nvPicPr>
        <p:blipFill rotWithShape="1">
          <a:blip r:embed="rId2">
            <a:alphaModFix amt="8000"/>
            <a:extLst>
              <a:ext uri="{28A0092B-C50C-407E-A947-70E740481C1C}">
                <a14:useLocalDpi xmlns:a14="http://schemas.microsoft.com/office/drawing/2010/main" val="0"/>
              </a:ext>
            </a:extLst>
          </a:blip>
          <a:srcRect t="-7976" b="-7976"/>
          <a:stretch/>
        </p:blipFill>
        <p:spPr>
          <a:xfrm>
            <a:off x="146532" y="2892870"/>
            <a:ext cx="8899780" cy="3335196"/>
          </a:xfrm>
        </p:spPr>
      </p:pic>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22</a:t>
            </a:fld>
            <a:endParaRPr lang="en-US" dirty="0"/>
          </a:p>
        </p:txBody>
      </p:sp>
      <p:sp>
        <p:nvSpPr>
          <p:cNvPr id="7" name="TextBox 6"/>
          <p:cNvSpPr txBox="1"/>
          <p:nvPr/>
        </p:nvSpPr>
        <p:spPr>
          <a:xfrm>
            <a:off x="325626" y="1335168"/>
            <a:ext cx="8498853" cy="1477328"/>
          </a:xfrm>
          <a:prstGeom prst="rect">
            <a:avLst/>
          </a:prstGeom>
          <a:noFill/>
        </p:spPr>
        <p:txBody>
          <a:bodyPr wrap="square" rtlCol="0">
            <a:spAutoFit/>
          </a:bodyPr>
          <a:lstStyle/>
          <a:p>
            <a:r>
              <a:rPr lang="en-US" dirty="0" smtClean="0">
                <a:solidFill>
                  <a:srgbClr val="000000"/>
                </a:solidFill>
              </a:rPr>
              <a:t>Efforts underway to:</a:t>
            </a:r>
          </a:p>
          <a:p>
            <a:pPr marL="285750" indent="-285750">
              <a:buFontTx/>
              <a:buChar char="•"/>
            </a:pPr>
            <a:r>
              <a:rPr lang="en-US" dirty="0" smtClean="0">
                <a:solidFill>
                  <a:srgbClr val="000000"/>
                </a:solidFill>
              </a:rPr>
              <a:t>Perform full content indexing of incoming data</a:t>
            </a:r>
          </a:p>
          <a:p>
            <a:pPr marL="285750" indent="-285750">
              <a:buFontTx/>
              <a:buChar char="•"/>
            </a:pPr>
            <a:r>
              <a:rPr lang="en-US" dirty="0" smtClean="0">
                <a:solidFill>
                  <a:srgbClr val="000000"/>
                </a:solidFill>
              </a:rPr>
              <a:t>Connect iRODS to an external database of indexed search terms</a:t>
            </a:r>
          </a:p>
          <a:p>
            <a:endParaRPr lang="en-US" dirty="0">
              <a:solidFill>
                <a:srgbClr val="000000"/>
              </a:solidFill>
            </a:endParaRPr>
          </a:p>
          <a:p>
            <a:endParaRPr lang="en-US" dirty="0">
              <a:solidFill>
                <a:srgbClr val="000000"/>
              </a:solidFill>
            </a:endParaRPr>
          </a:p>
        </p:txBody>
      </p:sp>
      <p:sp>
        <p:nvSpPr>
          <p:cNvPr id="8" name="Curved Right Arrow 7"/>
          <p:cNvSpPr/>
          <p:nvPr/>
        </p:nvSpPr>
        <p:spPr>
          <a:xfrm>
            <a:off x="1147832" y="2404396"/>
            <a:ext cx="667535" cy="78156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961899" y="2812496"/>
            <a:ext cx="4062192" cy="1200329"/>
          </a:xfrm>
          <a:prstGeom prst="rect">
            <a:avLst/>
          </a:prstGeom>
          <a:noFill/>
        </p:spPr>
        <p:txBody>
          <a:bodyPr wrap="square" rtlCol="0">
            <a:spAutoFit/>
          </a:bodyPr>
          <a:lstStyle/>
          <a:p>
            <a:r>
              <a:rPr lang="en-US" dirty="0" smtClean="0">
                <a:solidFill>
                  <a:srgbClr val="000000"/>
                </a:solidFill>
              </a:rPr>
              <a:t>Data discovery based on:</a:t>
            </a:r>
          </a:p>
          <a:p>
            <a:pPr marL="285750" indent="-285750">
              <a:buClr>
                <a:schemeClr val="tx1"/>
              </a:buClr>
              <a:buFont typeface="Arial"/>
              <a:buChar char="•"/>
            </a:pPr>
            <a:r>
              <a:rPr lang="en-US" b="1" i="1" dirty="0" smtClean="0">
                <a:solidFill>
                  <a:schemeClr val="tx1">
                    <a:lumMod val="75000"/>
                  </a:schemeClr>
                </a:solidFill>
                <a:effectLst>
                  <a:outerShdw blurRad="50800" dist="38100" dir="2700000" algn="tl" rotWithShape="0">
                    <a:srgbClr val="000000">
                      <a:alpha val="43000"/>
                    </a:srgbClr>
                  </a:outerShdw>
                </a:effectLst>
              </a:rPr>
              <a:t>Data Content</a:t>
            </a:r>
          </a:p>
          <a:p>
            <a:pPr marL="285750" indent="-285750">
              <a:buClr>
                <a:schemeClr val="tx1"/>
              </a:buClr>
              <a:buFont typeface="Arial"/>
              <a:buChar char="•"/>
            </a:pPr>
            <a:r>
              <a:rPr lang="en-US" dirty="0" smtClean="0">
                <a:solidFill>
                  <a:srgbClr val="000000"/>
                </a:solidFill>
              </a:rPr>
              <a:t>Automatically-generated metadata</a:t>
            </a:r>
          </a:p>
          <a:p>
            <a:pPr marL="285750" indent="-285750">
              <a:buClr>
                <a:schemeClr val="tx1"/>
              </a:buClr>
              <a:buFont typeface="Arial"/>
              <a:buChar char="•"/>
            </a:pPr>
            <a:r>
              <a:rPr lang="en-US" dirty="0" smtClean="0">
                <a:solidFill>
                  <a:srgbClr val="000000"/>
                </a:solidFill>
              </a:rPr>
              <a:t>User-generated metadata</a:t>
            </a:r>
            <a:endParaRPr lang="en-US" dirty="0">
              <a:solidFill>
                <a:srgbClr val="000000"/>
              </a:solidFill>
            </a:endParaRPr>
          </a:p>
        </p:txBody>
      </p:sp>
    </p:spTree>
    <p:extLst>
      <p:ext uri="{BB962C8B-B14F-4D97-AF65-F5344CB8AC3E}">
        <p14:creationId xmlns:p14="http://schemas.microsoft.com/office/powerpoint/2010/main" val="3795055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Future of iRODS: Application-Defined Networking</a:t>
            </a:r>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23</a:t>
            </a:fld>
            <a:endParaRPr lang="en-US" dirty="0"/>
          </a:p>
        </p:txBody>
      </p:sp>
      <p:pic>
        <p:nvPicPr>
          <p:cNvPr id="7" name="Picture 6" descr="top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332" y="1536000"/>
            <a:ext cx="4146591" cy="3709100"/>
          </a:xfrm>
          <a:prstGeom prst="rect">
            <a:avLst/>
          </a:prstGeom>
          <a:ln>
            <a:solidFill>
              <a:schemeClr val="accent2"/>
            </a:solidFill>
          </a:ln>
        </p:spPr>
      </p:pic>
      <p:sp>
        <p:nvSpPr>
          <p:cNvPr id="3" name="Content Placeholder 2"/>
          <p:cNvSpPr>
            <a:spLocks noGrp="1"/>
          </p:cNvSpPr>
          <p:nvPr>
            <p:ph idx="1"/>
          </p:nvPr>
        </p:nvSpPr>
        <p:spPr>
          <a:xfrm>
            <a:off x="235390" y="1066100"/>
            <a:ext cx="4104378" cy="4525963"/>
          </a:xfrm>
        </p:spPr>
        <p:txBody>
          <a:bodyPr>
            <a:normAutofit lnSpcReduction="10000"/>
          </a:bodyPr>
          <a:lstStyle/>
          <a:p>
            <a:r>
              <a:rPr lang="en-US" dirty="0" smtClean="0">
                <a:solidFill>
                  <a:srgbClr val="000000"/>
                </a:solidFill>
              </a:rPr>
              <a:t>iRODS can control a software-defined network (SDN).</a:t>
            </a:r>
          </a:p>
          <a:p>
            <a:endParaRPr lang="en-US" dirty="0" smtClean="0">
              <a:solidFill>
                <a:srgbClr val="000000"/>
              </a:solidFill>
            </a:endParaRPr>
          </a:p>
          <a:p>
            <a:r>
              <a:rPr lang="en-US" dirty="0" smtClean="0">
                <a:solidFill>
                  <a:srgbClr val="000000"/>
                </a:solidFill>
              </a:rPr>
              <a:t>iRODS has been used experimentally with a SDN to maximize bandwidth between storage resources.</a:t>
            </a:r>
          </a:p>
          <a:p>
            <a:endParaRPr lang="en-US" dirty="0" smtClean="0">
              <a:solidFill>
                <a:srgbClr val="000000"/>
              </a:solidFill>
            </a:endParaRPr>
          </a:p>
          <a:p>
            <a:r>
              <a:rPr lang="en-US" dirty="0" smtClean="0">
                <a:solidFill>
                  <a:srgbClr val="000000"/>
                </a:solidFill>
              </a:rPr>
              <a:t>Parallel disjoint network links are dynamically created and torn down in response to network conditions and other parameters.</a:t>
            </a:r>
            <a:endParaRPr lang="en-US" dirty="0">
              <a:solidFill>
                <a:srgbClr val="000000"/>
              </a:solidFill>
            </a:endParaRPr>
          </a:p>
        </p:txBody>
      </p:sp>
      <p:sp>
        <p:nvSpPr>
          <p:cNvPr id="13" name="Freeform 12"/>
          <p:cNvSpPr/>
          <p:nvPr/>
        </p:nvSpPr>
        <p:spPr>
          <a:xfrm>
            <a:off x="5461706" y="3369861"/>
            <a:ext cx="688939" cy="979418"/>
          </a:xfrm>
          <a:custGeom>
            <a:avLst/>
            <a:gdLst>
              <a:gd name="connsiteX0" fmla="*/ 688939 w 688939"/>
              <a:gd name="connsiteY0" fmla="*/ 0 h 979418"/>
              <a:gd name="connsiteX1" fmla="*/ 290516 w 688939"/>
              <a:gd name="connsiteY1" fmla="*/ 415008 h 979418"/>
              <a:gd name="connsiteX2" fmla="*/ 0 w 688939"/>
              <a:gd name="connsiteY2" fmla="*/ 979418 h 979418"/>
              <a:gd name="connsiteX3" fmla="*/ 0 w 688939"/>
              <a:gd name="connsiteY3" fmla="*/ 979418 h 979418"/>
            </a:gdLst>
            <a:ahLst/>
            <a:cxnLst>
              <a:cxn ang="0">
                <a:pos x="connsiteX0" y="connsiteY0"/>
              </a:cxn>
              <a:cxn ang="0">
                <a:pos x="connsiteX1" y="connsiteY1"/>
              </a:cxn>
              <a:cxn ang="0">
                <a:pos x="connsiteX2" y="connsiteY2"/>
              </a:cxn>
              <a:cxn ang="0">
                <a:pos x="connsiteX3" y="connsiteY3"/>
              </a:cxn>
            </a:cxnLst>
            <a:rect l="l" t="t" r="r" b="b"/>
            <a:pathLst>
              <a:path w="688939" h="979418">
                <a:moveTo>
                  <a:pt x="688939" y="0"/>
                </a:moveTo>
                <a:cubicBezTo>
                  <a:pt x="547139" y="125886"/>
                  <a:pt x="405339" y="251772"/>
                  <a:pt x="290516" y="415008"/>
                </a:cubicBezTo>
                <a:cubicBezTo>
                  <a:pt x="175693" y="578244"/>
                  <a:pt x="0" y="979418"/>
                  <a:pt x="0" y="979418"/>
                </a:cubicBezTo>
                <a:lnTo>
                  <a:pt x="0" y="979418"/>
                </a:ln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6366457" y="2016937"/>
            <a:ext cx="282216" cy="1079019"/>
          </a:xfrm>
          <a:custGeom>
            <a:avLst/>
            <a:gdLst>
              <a:gd name="connsiteX0" fmla="*/ 0 w 282216"/>
              <a:gd name="connsiteY0" fmla="*/ 1079019 h 1079019"/>
              <a:gd name="connsiteX1" fmla="*/ 132807 w 282216"/>
              <a:gd name="connsiteY1" fmla="*/ 581010 h 1079019"/>
              <a:gd name="connsiteX2" fmla="*/ 282216 w 282216"/>
              <a:gd name="connsiteY2" fmla="*/ 0 h 1079019"/>
            </a:gdLst>
            <a:ahLst/>
            <a:cxnLst>
              <a:cxn ang="0">
                <a:pos x="connsiteX0" y="connsiteY0"/>
              </a:cxn>
              <a:cxn ang="0">
                <a:pos x="connsiteX1" y="connsiteY1"/>
              </a:cxn>
              <a:cxn ang="0">
                <a:pos x="connsiteX2" y="connsiteY2"/>
              </a:cxn>
            </a:cxnLst>
            <a:rect l="l" t="t" r="r" b="b"/>
            <a:pathLst>
              <a:path w="282216" h="1079019">
                <a:moveTo>
                  <a:pt x="0" y="1079019"/>
                </a:moveTo>
                <a:cubicBezTo>
                  <a:pt x="42885" y="919932"/>
                  <a:pt x="85771" y="760846"/>
                  <a:pt x="132807" y="581010"/>
                </a:cubicBezTo>
                <a:cubicBezTo>
                  <a:pt x="179843" y="401173"/>
                  <a:pt x="272532" y="87151"/>
                  <a:pt x="282216"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Freeform 14"/>
          <p:cNvSpPr/>
          <p:nvPr/>
        </p:nvSpPr>
        <p:spPr>
          <a:xfrm>
            <a:off x="6499264" y="2008637"/>
            <a:ext cx="1179186" cy="1095620"/>
          </a:xfrm>
          <a:custGeom>
            <a:avLst/>
            <a:gdLst>
              <a:gd name="connsiteX0" fmla="*/ 0 w 1179186"/>
              <a:gd name="connsiteY0" fmla="*/ 1095620 h 1095620"/>
              <a:gd name="connsiteX1" fmla="*/ 639136 w 1179186"/>
              <a:gd name="connsiteY1" fmla="*/ 730413 h 1095620"/>
              <a:gd name="connsiteX2" fmla="*/ 1178666 w 1179186"/>
              <a:gd name="connsiteY2" fmla="*/ 481408 h 1095620"/>
              <a:gd name="connsiteX3" fmla="*/ 730441 w 1179186"/>
              <a:gd name="connsiteY3" fmla="*/ 307105 h 1095620"/>
              <a:gd name="connsiteX4" fmla="*/ 332019 w 1179186"/>
              <a:gd name="connsiteY4" fmla="*/ 0 h 1095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9186" h="1095620">
                <a:moveTo>
                  <a:pt x="0" y="1095620"/>
                </a:moveTo>
                <a:cubicBezTo>
                  <a:pt x="221346" y="964201"/>
                  <a:pt x="442692" y="832782"/>
                  <a:pt x="639136" y="730413"/>
                </a:cubicBezTo>
                <a:cubicBezTo>
                  <a:pt x="835580" y="628044"/>
                  <a:pt x="1163449" y="551959"/>
                  <a:pt x="1178666" y="481408"/>
                </a:cubicBezTo>
                <a:cubicBezTo>
                  <a:pt x="1193883" y="410857"/>
                  <a:pt x="871549" y="387340"/>
                  <a:pt x="730441" y="307105"/>
                </a:cubicBezTo>
                <a:cubicBezTo>
                  <a:pt x="589333" y="226870"/>
                  <a:pt x="332019" y="0"/>
                  <a:pt x="332019" y="0"/>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5095993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1431"/>
            <a:ext cx="8675512" cy="1735376"/>
          </a:xfrm>
        </p:spPr>
        <p:txBody>
          <a:bodyPr>
            <a:normAutofit/>
          </a:bodyPr>
          <a:lstStyle/>
          <a:p>
            <a:r>
              <a:rPr lang="en-US" dirty="0" smtClean="0"/>
              <a:t>	Use Case:</a:t>
            </a:r>
            <a:br>
              <a:rPr lang="en-US" dirty="0" smtClean="0"/>
            </a:br>
            <a:r>
              <a:rPr lang="en-US" dirty="0"/>
              <a:t>	</a:t>
            </a:r>
            <a:r>
              <a:rPr lang="en-US" dirty="0" smtClean="0"/>
              <a:t>		 	University of North Carolina, </a:t>
            </a:r>
            <a:br>
              <a:rPr lang="en-US" dirty="0" smtClean="0"/>
            </a:br>
            <a:r>
              <a:rPr lang="en-US" dirty="0"/>
              <a:t>	</a:t>
            </a:r>
            <a:r>
              <a:rPr lang="en-US" dirty="0" smtClean="0"/>
              <a:t>			Chapel Hill (UNC)</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24</a:t>
            </a:fld>
            <a:endParaRPr lang="en-US" dirty="0"/>
          </a:p>
        </p:txBody>
      </p:sp>
      <p:sp>
        <p:nvSpPr>
          <p:cNvPr id="4" name="TextBox 3"/>
          <p:cNvSpPr txBox="1"/>
          <p:nvPr/>
        </p:nvSpPr>
        <p:spPr>
          <a:xfrm>
            <a:off x="5022708" y="4792424"/>
            <a:ext cx="3890809" cy="369332"/>
          </a:xfrm>
          <a:prstGeom prst="rect">
            <a:avLst/>
          </a:prstGeom>
          <a:noFill/>
        </p:spPr>
        <p:txBody>
          <a:bodyPr wrap="none" rtlCol="0">
            <a:spAutoFit/>
          </a:bodyPr>
          <a:lstStyle/>
          <a:p>
            <a:r>
              <a:rPr lang="en-US" dirty="0" smtClean="0">
                <a:latin typeface="Century Gothic"/>
                <a:cs typeface="Century Gothic"/>
              </a:rPr>
              <a:t>Slides courtesy of Charles Schmitt</a:t>
            </a:r>
            <a:endParaRPr lang="en-US" dirty="0">
              <a:latin typeface="Century Gothic"/>
              <a:cs typeface="Century Gothic"/>
            </a:endParaRPr>
          </a:p>
        </p:txBody>
      </p:sp>
      <p:sp>
        <p:nvSpPr>
          <p:cNvPr id="3" name="Footer Placeholder 2"/>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3440365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Genomics Primary Physical Infrastructure</a:t>
            </a:r>
            <a:endParaRPr lang="en-US" sz="2400" dirty="0"/>
          </a:p>
        </p:txBody>
      </p:sp>
      <p:grpSp>
        <p:nvGrpSpPr>
          <p:cNvPr id="11" name="Group 10"/>
          <p:cNvGrpSpPr/>
          <p:nvPr/>
        </p:nvGrpSpPr>
        <p:grpSpPr>
          <a:xfrm>
            <a:off x="4580754" y="1948490"/>
            <a:ext cx="1128988" cy="1135170"/>
            <a:chOff x="1925022" y="2499266"/>
            <a:chExt cx="1128988" cy="1135170"/>
          </a:xfrm>
        </p:grpSpPr>
        <p:pic>
          <p:nvPicPr>
            <p:cNvPr id="90122" name="Picture 10" descr="http://www.clker.com/cliparts/8/6/4/1/11949856711586665480racked.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510" y="2499266"/>
              <a:ext cx="952500" cy="904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25022" y="3357437"/>
              <a:ext cx="1079463" cy="276999"/>
            </a:xfrm>
            <a:prstGeom prst="rect">
              <a:avLst/>
            </a:prstGeom>
            <a:noFill/>
          </p:spPr>
          <p:txBody>
            <a:bodyPr wrap="none" rtlCol="0">
              <a:spAutoFit/>
            </a:bodyPr>
            <a:lstStyle/>
            <a:p>
              <a:r>
                <a:rPr lang="en-US" sz="1200" dirty="0" smtClean="0">
                  <a:solidFill>
                    <a:srgbClr val="000000"/>
                  </a:solidFill>
                </a:rPr>
                <a:t>UNC Kure HPC</a:t>
              </a:r>
              <a:endParaRPr lang="en-US" sz="1200" dirty="0">
                <a:solidFill>
                  <a:srgbClr val="000000"/>
                </a:solidFill>
              </a:endParaRPr>
            </a:p>
          </p:txBody>
        </p:sp>
      </p:grpSp>
      <p:pic>
        <p:nvPicPr>
          <p:cNvPr id="90125" name="Picture 13" descr="http://www.clker.com/cliparts/b/1/6/b/1195431327409717356database_base_de_donn__01r.svg.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7540" y="1436564"/>
            <a:ext cx="515689" cy="593642"/>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Straight Connector 24"/>
          <p:cNvCxnSpPr>
            <a:stCxn id="90122" idx="1"/>
            <a:endCxn id="90125" idx="3"/>
          </p:cNvCxnSpPr>
          <p:nvPr/>
        </p:nvCxnSpPr>
        <p:spPr>
          <a:xfrm flipH="1" flipV="1">
            <a:off x="3983229" y="1733385"/>
            <a:ext cx="774013" cy="667543"/>
          </a:xfrm>
          <a:prstGeom prst="line">
            <a:avLst/>
          </a:prstGeom>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462856" y="3639394"/>
            <a:ext cx="1668920" cy="2014971"/>
            <a:chOff x="1786867" y="3672356"/>
            <a:chExt cx="1668920" cy="2014971"/>
          </a:xfrm>
        </p:grpSpPr>
        <p:grpSp>
          <p:nvGrpSpPr>
            <p:cNvPr id="10" name="Group 9"/>
            <p:cNvGrpSpPr/>
            <p:nvPr/>
          </p:nvGrpSpPr>
          <p:grpSpPr>
            <a:xfrm>
              <a:off x="1786867" y="4300821"/>
              <a:ext cx="1668920" cy="1386506"/>
              <a:chOff x="2518070" y="4420393"/>
              <a:chExt cx="1668920" cy="1386506"/>
            </a:xfrm>
          </p:grpSpPr>
          <p:pic>
            <p:nvPicPr>
              <p:cNvPr id="90120" name="Picture 8" descr="http://www.clker.com/cliparts/8/6/4/1/11949856711586665480racked.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585" y="4420393"/>
                <a:ext cx="952500" cy="90487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518070" y="5345234"/>
                <a:ext cx="1668920" cy="461665"/>
              </a:xfrm>
              <a:prstGeom prst="rect">
                <a:avLst/>
              </a:prstGeom>
              <a:noFill/>
            </p:spPr>
            <p:txBody>
              <a:bodyPr wrap="square" rtlCol="0">
                <a:spAutoFit/>
              </a:bodyPr>
              <a:lstStyle/>
              <a:p>
                <a:r>
                  <a:rPr lang="en-US" sz="1200" dirty="0" smtClean="0">
                    <a:solidFill>
                      <a:srgbClr val="000000"/>
                    </a:solidFill>
                  </a:rPr>
                  <a:t>Genomic Sciences TopSail Hadoop</a:t>
                </a:r>
                <a:endParaRPr lang="en-US" sz="1200" dirty="0">
                  <a:solidFill>
                    <a:srgbClr val="000000"/>
                  </a:solidFill>
                </a:endParaRPr>
              </a:p>
            </p:txBody>
          </p:sp>
          <p:pic>
            <p:nvPicPr>
              <p:cNvPr id="9012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8070" y="4424695"/>
                <a:ext cx="667728" cy="52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1" name="Picture 13" descr="http://www.clker.com/cliparts/b/1/6/b/1195431327409717356database_base_de_donn__01r.svg.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189" y="3672356"/>
              <a:ext cx="515689" cy="59364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307791" y="3746649"/>
              <a:ext cx="468398" cy="307777"/>
            </a:xfrm>
            <a:prstGeom prst="rect">
              <a:avLst/>
            </a:prstGeom>
            <a:noFill/>
          </p:spPr>
          <p:txBody>
            <a:bodyPr wrap="none" rtlCol="0">
              <a:spAutoFit/>
            </a:bodyPr>
            <a:lstStyle/>
            <a:p>
              <a:r>
                <a:rPr lang="en-US" sz="1400" dirty="0" smtClean="0">
                  <a:solidFill>
                    <a:srgbClr val="000000"/>
                  </a:solidFill>
                </a:rPr>
                <a:t>Dell</a:t>
              </a:r>
              <a:endParaRPr lang="en-US" sz="1400" dirty="0">
                <a:solidFill>
                  <a:srgbClr val="000000"/>
                </a:solidFill>
              </a:endParaRPr>
            </a:p>
          </p:txBody>
        </p:sp>
        <p:cxnSp>
          <p:nvCxnSpPr>
            <p:cNvPr id="33" name="Straight Connector 32"/>
            <p:cNvCxnSpPr>
              <a:stCxn id="90120" idx="0"/>
              <a:endCxn id="31" idx="1"/>
            </p:cNvCxnSpPr>
            <p:nvPr/>
          </p:nvCxnSpPr>
          <p:spPr>
            <a:xfrm flipV="1">
              <a:off x="2571632" y="3969177"/>
              <a:ext cx="204557" cy="331644"/>
            </a:xfrm>
            <a:prstGeom prst="line">
              <a:avLst/>
            </a:prstGeom>
          </p:spPr>
          <p:style>
            <a:lnRef idx="2">
              <a:schemeClr val="accent1"/>
            </a:lnRef>
            <a:fillRef idx="0">
              <a:schemeClr val="accent1"/>
            </a:fillRef>
            <a:effectRef idx="1">
              <a:schemeClr val="accent1"/>
            </a:effectRef>
            <a:fontRef idx="minor">
              <a:schemeClr val="tx1"/>
            </a:fontRef>
          </p:style>
        </p:cxnSp>
      </p:grpSp>
      <p:sp>
        <p:nvSpPr>
          <p:cNvPr id="41" name="TextBox 40"/>
          <p:cNvSpPr txBox="1"/>
          <p:nvPr/>
        </p:nvSpPr>
        <p:spPr>
          <a:xfrm>
            <a:off x="5842212" y="1362663"/>
            <a:ext cx="2435514" cy="923330"/>
          </a:xfrm>
          <a:prstGeom prst="rect">
            <a:avLst/>
          </a:prstGeom>
          <a:noFill/>
        </p:spPr>
        <p:txBody>
          <a:bodyPr wrap="square" rtlCol="0">
            <a:spAutoFit/>
          </a:bodyPr>
          <a:lstStyle/>
          <a:p>
            <a:r>
              <a:rPr lang="en-US" i="1" dirty="0" smtClean="0">
                <a:solidFill>
                  <a:srgbClr val="000000"/>
                </a:solidFill>
              </a:rPr>
              <a:t>Primary Processing, Storage, and Archive</a:t>
            </a:r>
          </a:p>
          <a:p>
            <a:endParaRPr lang="en-US" dirty="0">
              <a:solidFill>
                <a:srgbClr val="000000"/>
              </a:solidFill>
            </a:endParaRPr>
          </a:p>
        </p:txBody>
      </p:sp>
      <p:grpSp>
        <p:nvGrpSpPr>
          <p:cNvPr id="12" name="Group 11"/>
          <p:cNvGrpSpPr/>
          <p:nvPr/>
        </p:nvGrpSpPr>
        <p:grpSpPr>
          <a:xfrm>
            <a:off x="7431642" y="2350778"/>
            <a:ext cx="1692167" cy="1364826"/>
            <a:chOff x="6092265" y="2430128"/>
            <a:chExt cx="1692167" cy="1364826"/>
          </a:xfrm>
        </p:grpSpPr>
        <p:pic>
          <p:nvPicPr>
            <p:cNvPr id="90116" name="Picture 4" descr="http://www.clker.com/cliparts/8/6/4/1/11949856711586665480racked.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3554" y="2430128"/>
              <a:ext cx="952500" cy="9048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092265" y="3333289"/>
              <a:ext cx="1692167" cy="461665"/>
            </a:xfrm>
            <a:prstGeom prst="rect">
              <a:avLst/>
            </a:prstGeom>
            <a:noFill/>
          </p:spPr>
          <p:txBody>
            <a:bodyPr wrap="square" rtlCol="0">
              <a:spAutoFit/>
            </a:bodyPr>
            <a:lstStyle/>
            <a:p>
              <a:r>
                <a:rPr lang="en-US" sz="1200" dirty="0" smtClean="0">
                  <a:solidFill>
                    <a:srgbClr val="000000"/>
                  </a:solidFill>
                </a:rPr>
                <a:t>RENCI Croatan ‘Big Data’</a:t>
              </a:r>
              <a:endParaRPr lang="en-US" sz="1200" dirty="0">
                <a:solidFill>
                  <a:srgbClr val="000000"/>
                </a:solidFill>
              </a:endParaRPr>
            </a:p>
          </p:txBody>
        </p:sp>
      </p:grpSp>
      <p:grpSp>
        <p:nvGrpSpPr>
          <p:cNvPr id="13" name="Group 12"/>
          <p:cNvGrpSpPr/>
          <p:nvPr/>
        </p:nvGrpSpPr>
        <p:grpSpPr>
          <a:xfrm>
            <a:off x="7405593" y="3688008"/>
            <a:ext cx="1513876" cy="1132930"/>
            <a:chOff x="6373109" y="4269676"/>
            <a:chExt cx="1513876" cy="1132930"/>
          </a:xfrm>
        </p:grpSpPr>
        <p:pic>
          <p:nvPicPr>
            <p:cNvPr id="90118" name="Picture 6" descr="http://www.clker.com/cliparts/8/6/4/1/11949856711586665480racked.svg.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310" y="4269676"/>
              <a:ext cx="952500" cy="90487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373109" y="5125607"/>
              <a:ext cx="1513876" cy="276999"/>
            </a:xfrm>
            <a:prstGeom prst="rect">
              <a:avLst/>
            </a:prstGeom>
            <a:noFill/>
          </p:spPr>
          <p:txBody>
            <a:bodyPr wrap="none" rtlCol="0">
              <a:spAutoFit/>
            </a:bodyPr>
            <a:lstStyle/>
            <a:p>
              <a:r>
                <a:rPr lang="en-US" sz="1200" dirty="0" smtClean="0">
                  <a:solidFill>
                    <a:srgbClr val="000000"/>
                  </a:solidFill>
                </a:rPr>
                <a:t>RENCI BlueRidge HPC</a:t>
              </a:r>
              <a:endParaRPr lang="en-US" sz="1200" dirty="0">
                <a:solidFill>
                  <a:srgbClr val="000000"/>
                </a:solidFill>
              </a:endParaRPr>
            </a:p>
          </p:txBody>
        </p:sp>
      </p:grpSp>
      <p:grpSp>
        <p:nvGrpSpPr>
          <p:cNvPr id="27" name="Group 26"/>
          <p:cNvGrpSpPr/>
          <p:nvPr/>
        </p:nvGrpSpPr>
        <p:grpSpPr>
          <a:xfrm>
            <a:off x="6113189" y="3738249"/>
            <a:ext cx="877100" cy="1126740"/>
            <a:chOff x="1357689" y="2140554"/>
            <a:chExt cx="877100" cy="1126740"/>
          </a:xfrm>
        </p:grpSpPr>
        <p:pic>
          <p:nvPicPr>
            <p:cNvPr id="28" name="Picture 13" descr="http://www.clker.com/cliparts/b/1/6/b/1195431327409717356database_base_de_donn__01r.svg.thum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3785" y="2140554"/>
              <a:ext cx="515689" cy="593642"/>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357689" y="2744074"/>
              <a:ext cx="877100" cy="523220"/>
            </a:xfrm>
            <a:prstGeom prst="rect">
              <a:avLst/>
            </a:prstGeom>
            <a:noFill/>
          </p:spPr>
          <p:txBody>
            <a:bodyPr wrap="none" rtlCol="0">
              <a:spAutoFit/>
            </a:bodyPr>
            <a:lstStyle/>
            <a:p>
              <a:r>
                <a:rPr lang="en-US" sz="1400" dirty="0" smtClean="0">
                  <a:solidFill>
                    <a:srgbClr val="000000"/>
                  </a:solidFill>
                </a:rPr>
                <a:t>DDN,</a:t>
              </a:r>
            </a:p>
            <a:p>
              <a:r>
                <a:rPr lang="en-US" sz="1400" dirty="0" smtClean="0">
                  <a:solidFill>
                    <a:srgbClr val="000000"/>
                  </a:solidFill>
                </a:rPr>
                <a:t>Quantum</a:t>
              </a:r>
              <a:endParaRPr lang="en-US" sz="1400" dirty="0">
                <a:solidFill>
                  <a:srgbClr val="000000"/>
                </a:solidFill>
              </a:endParaRPr>
            </a:p>
          </p:txBody>
        </p:sp>
      </p:grpSp>
      <p:cxnSp>
        <p:nvCxnSpPr>
          <p:cNvPr id="21" name="Straight Connector 20"/>
          <p:cNvCxnSpPr>
            <a:stCxn id="90118" idx="1"/>
            <a:endCxn id="28" idx="3"/>
          </p:cNvCxnSpPr>
          <p:nvPr/>
        </p:nvCxnSpPr>
        <p:spPr>
          <a:xfrm flipH="1" flipV="1">
            <a:off x="6664974" y="4035070"/>
            <a:ext cx="1125820" cy="1053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a:stCxn id="90116" idx="1"/>
            <a:endCxn id="28" idx="3"/>
          </p:cNvCxnSpPr>
          <p:nvPr/>
        </p:nvCxnSpPr>
        <p:spPr>
          <a:xfrm flipH="1">
            <a:off x="6664974" y="2803216"/>
            <a:ext cx="917957" cy="1231854"/>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561260" y="5191688"/>
            <a:ext cx="1721675" cy="1200329"/>
          </a:xfrm>
          <a:prstGeom prst="rect">
            <a:avLst/>
          </a:prstGeom>
          <a:noFill/>
        </p:spPr>
        <p:txBody>
          <a:bodyPr wrap="square" rtlCol="0">
            <a:spAutoFit/>
          </a:bodyPr>
          <a:lstStyle/>
          <a:p>
            <a:r>
              <a:rPr lang="en-US" i="1" dirty="0" smtClean="0">
                <a:solidFill>
                  <a:srgbClr val="000000"/>
                </a:solidFill>
              </a:rPr>
              <a:t>Additional Processing, Secondary Archive</a:t>
            </a:r>
            <a:endParaRPr lang="en-US" i="1" dirty="0">
              <a:solidFill>
                <a:srgbClr val="000000"/>
              </a:solidFill>
            </a:endParaRPr>
          </a:p>
        </p:txBody>
      </p:sp>
      <p:sp>
        <p:nvSpPr>
          <p:cNvPr id="43" name="TextBox 42"/>
          <p:cNvSpPr txBox="1"/>
          <p:nvPr/>
        </p:nvSpPr>
        <p:spPr>
          <a:xfrm>
            <a:off x="1965003" y="992826"/>
            <a:ext cx="1263639" cy="646331"/>
          </a:xfrm>
          <a:prstGeom prst="rect">
            <a:avLst/>
          </a:prstGeom>
          <a:noFill/>
        </p:spPr>
        <p:txBody>
          <a:bodyPr wrap="square" rtlCol="0">
            <a:spAutoFit/>
          </a:bodyPr>
          <a:lstStyle/>
          <a:p>
            <a:r>
              <a:rPr lang="en-US" dirty="0" smtClean="0">
                <a:solidFill>
                  <a:srgbClr val="000000"/>
                </a:solidFill>
              </a:rPr>
              <a:t>Sequencing center</a:t>
            </a:r>
            <a:endParaRPr lang="en-US" dirty="0">
              <a:solidFill>
                <a:srgbClr val="000000"/>
              </a:solidFill>
            </a:endParaRPr>
          </a:p>
        </p:txBody>
      </p:sp>
      <p:cxnSp>
        <p:nvCxnSpPr>
          <p:cNvPr id="45" name="Straight Arrow Connector 44"/>
          <p:cNvCxnSpPr>
            <a:stCxn id="43" idx="3"/>
            <a:endCxn id="90125" idx="1"/>
          </p:cNvCxnSpPr>
          <p:nvPr/>
        </p:nvCxnSpPr>
        <p:spPr>
          <a:xfrm>
            <a:off x="3228642" y="1315992"/>
            <a:ext cx="238898" cy="417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0127" name="Picture 15" descr="http://www.biochem.wisc.edu/medialab/clipart/DNA2.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flipV="1">
            <a:off x="2105775" y="1607320"/>
            <a:ext cx="982094" cy="168651"/>
          </a:xfrm>
          <a:prstGeom prst="rect">
            <a:avLst/>
          </a:prstGeom>
          <a:noFill/>
          <a:extLst>
            <a:ext uri="{909E8E84-426E-40DD-AFC4-6F175D3DCCD1}">
              <a14:hiddenFill xmlns:a14="http://schemas.microsoft.com/office/drawing/2010/main">
                <a:solidFill>
                  <a:srgbClr val="FFFFFF"/>
                </a:solidFill>
              </a14:hiddenFill>
            </a:ext>
          </a:extLst>
        </p:spPr>
      </p:pic>
      <p:pic>
        <p:nvPicPr>
          <p:cNvPr id="90129" name="Picture 17" descr="http://www.snia.org/sites/default/files/storage_media_lib_gif.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1953" y="999336"/>
            <a:ext cx="917461" cy="874455"/>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Connector 47"/>
          <p:cNvCxnSpPr>
            <a:stCxn id="90125" idx="3"/>
            <a:endCxn id="90129" idx="1"/>
          </p:cNvCxnSpPr>
          <p:nvPr/>
        </p:nvCxnSpPr>
        <p:spPr>
          <a:xfrm flipV="1">
            <a:off x="3983229" y="1436564"/>
            <a:ext cx="518724" cy="296821"/>
          </a:xfrm>
          <a:prstGeom prst="line">
            <a:avLst/>
          </a:prstGeom>
        </p:spPr>
        <p:style>
          <a:lnRef idx="2">
            <a:schemeClr val="accent1"/>
          </a:lnRef>
          <a:fillRef idx="0">
            <a:schemeClr val="accent1"/>
          </a:fillRef>
          <a:effectRef idx="1">
            <a:schemeClr val="accent1"/>
          </a:effectRef>
          <a:fontRef idx="minor">
            <a:schemeClr val="tx1"/>
          </a:fontRef>
        </p:style>
      </p:cxnSp>
      <p:pic>
        <p:nvPicPr>
          <p:cNvPr id="59" name="Picture 17" descr="http://www.snia.org/sites/default/files/storage_media_lib_gif.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7227" y="5176721"/>
            <a:ext cx="917461" cy="874455"/>
          </a:xfrm>
          <a:prstGeom prst="rect">
            <a:avLst/>
          </a:prstGeom>
          <a:noFill/>
          <a:extLst>
            <a:ext uri="{909E8E84-426E-40DD-AFC4-6F175D3DCCD1}">
              <a14:hiddenFill xmlns:a14="http://schemas.microsoft.com/office/drawing/2010/main">
                <a:solidFill>
                  <a:srgbClr val="FFFFFF"/>
                </a:solidFill>
              </a14:hiddenFill>
            </a:ext>
          </a:extLst>
        </p:spPr>
      </p:pic>
      <p:cxnSp>
        <p:nvCxnSpPr>
          <p:cNvPr id="51" name="Straight Connector 50"/>
          <p:cNvCxnSpPr>
            <a:stCxn id="28" idx="3"/>
            <a:endCxn id="59" idx="1"/>
          </p:cNvCxnSpPr>
          <p:nvPr/>
        </p:nvCxnSpPr>
        <p:spPr>
          <a:xfrm>
            <a:off x="6664974" y="4035070"/>
            <a:ext cx="1082253" cy="1578879"/>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p:cNvSpPr txBox="1"/>
          <p:nvPr/>
        </p:nvSpPr>
        <p:spPr>
          <a:xfrm>
            <a:off x="1592256" y="5468687"/>
            <a:ext cx="2133129" cy="923330"/>
          </a:xfrm>
          <a:prstGeom prst="rect">
            <a:avLst/>
          </a:prstGeom>
          <a:noFill/>
        </p:spPr>
        <p:txBody>
          <a:bodyPr wrap="square" rtlCol="0">
            <a:spAutoFit/>
          </a:bodyPr>
          <a:lstStyle/>
          <a:p>
            <a:r>
              <a:rPr lang="en-US" i="1" dirty="0" smtClean="0">
                <a:solidFill>
                  <a:srgbClr val="000000"/>
                </a:solidFill>
              </a:rPr>
              <a:t>Hadoop computing, SAN scratch storage</a:t>
            </a:r>
          </a:p>
          <a:p>
            <a:endParaRPr lang="en-US" dirty="0">
              <a:solidFill>
                <a:srgbClr val="000000"/>
              </a:solidFill>
            </a:endParaRPr>
          </a:p>
        </p:txBody>
      </p:sp>
      <p:sp>
        <p:nvSpPr>
          <p:cNvPr id="58" name="TextBox 57"/>
          <p:cNvSpPr txBox="1"/>
          <p:nvPr/>
        </p:nvSpPr>
        <p:spPr>
          <a:xfrm>
            <a:off x="3436765" y="1086179"/>
            <a:ext cx="516488" cy="276999"/>
          </a:xfrm>
          <a:prstGeom prst="rect">
            <a:avLst/>
          </a:prstGeom>
          <a:noFill/>
        </p:spPr>
        <p:txBody>
          <a:bodyPr wrap="none" rtlCol="0">
            <a:spAutoFit/>
          </a:bodyPr>
          <a:lstStyle/>
          <a:p>
            <a:r>
              <a:rPr lang="en-US" sz="1200" dirty="0" smtClean="0">
                <a:solidFill>
                  <a:srgbClr val="000000"/>
                </a:solidFill>
              </a:rPr>
              <a:t>Isilon</a:t>
            </a:r>
            <a:endParaRPr lang="en-US" sz="1200" dirty="0">
              <a:solidFill>
                <a:srgbClr val="000000"/>
              </a:solidFill>
            </a:endParaRPr>
          </a:p>
        </p:txBody>
      </p:sp>
      <p:grpSp>
        <p:nvGrpSpPr>
          <p:cNvPr id="61" name="Group 60"/>
          <p:cNvGrpSpPr/>
          <p:nvPr/>
        </p:nvGrpSpPr>
        <p:grpSpPr>
          <a:xfrm>
            <a:off x="2105775" y="4402701"/>
            <a:ext cx="865472" cy="453502"/>
            <a:chOff x="3165158" y="3250282"/>
            <a:chExt cx="1730943" cy="922900"/>
          </a:xfrm>
        </p:grpSpPr>
        <p:pic>
          <p:nvPicPr>
            <p:cNvPr id="90131" name="Picture 19" descr="Tech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158" y="3415283"/>
              <a:ext cx="1730943" cy="75789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3701052" y="3250282"/>
              <a:ext cx="660488" cy="751610"/>
            </a:xfrm>
            <a:prstGeom prst="rect">
              <a:avLst/>
            </a:prstGeom>
            <a:noFill/>
          </p:spPr>
          <p:txBody>
            <a:bodyPr wrap="none" rtlCol="0">
              <a:spAutoFit/>
            </a:bodyPr>
            <a:lstStyle/>
            <a:p>
              <a:r>
                <a:rPr lang="en-US" b="1" i="1" dirty="0">
                  <a:solidFill>
                    <a:srgbClr val="000000"/>
                  </a:solidFill>
                  <a:latin typeface="Calisto MT" pitchFamily="18" charset="0"/>
                </a:rPr>
                <a:t>i</a:t>
              </a:r>
            </a:p>
          </p:txBody>
        </p:sp>
      </p:grpSp>
      <p:grpSp>
        <p:nvGrpSpPr>
          <p:cNvPr id="76" name="Group 75"/>
          <p:cNvGrpSpPr/>
          <p:nvPr/>
        </p:nvGrpSpPr>
        <p:grpSpPr>
          <a:xfrm>
            <a:off x="3550493" y="2269698"/>
            <a:ext cx="865472" cy="453502"/>
            <a:chOff x="3165158" y="3250282"/>
            <a:chExt cx="1730943" cy="922900"/>
          </a:xfrm>
        </p:grpSpPr>
        <p:pic>
          <p:nvPicPr>
            <p:cNvPr id="77" name="Picture 19" descr="Tech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158" y="3415283"/>
              <a:ext cx="1730943" cy="757899"/>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p:cNvSpPr txBox="1"/>
            <p:nvPr/>
          </p:nvSpPr>
          <p:spPr>
            <a:xfrm>
              <a:off x="3701052" y="3250282"/>
              <a:ext cx="660488" cy="751610"/>
            </a:xfrm>
            <a:prstGeom prst="rect">
              <a:avLst/>
            </a:prstGeom>
            <a:noFill/>
          </p:spPr>
          <p:txBody>
            <a:bodyPr wrap="none" rtlCol="0">
              <a:spAutoFit/>
            </a:bodyPr>
            <a:lstStyle/>
            <a:p>
              <a:r>
                <a:rPr lang="en-US" b="1" i="1" dirty="0">
                  <a:solidFill>
                    <a:srgbClr val="000000"/>
                  </a:solidFill>
                  <a:latin typeface="Calisto MT" pitchFamily="18" charset="0"/>
                </a:rPr>
                <a:t>i</a:t>
              </a:r>
            </a:p>
          </p:txBody>
        </p:sp>
      </p:grpSp>
      <p:grpSp>
        <p:nvGrpSpPr>
          <p:cNvPr id="82" name="Group 81"/>
          <p:cNvGrpSpPr/>
          <p:nvPr/>
        </p:nvGrpSpPr>
        <p:grpSpPr>
          <a:xfrm>
            <a:off x="5020678" y="4356478"/>
            <a:ext cx="865472" cy="453502"/>
            <a:chOff x="3165158" y="3250282"/>
            <a:chExt cx="1730943" cy="922900"/>
          </a:xfrm>
        </p:grpSpPr>
        <p:pic>
          <p:nvPicPr>
            <p:cNvPr id="83" name="Picture 19" descr="Tech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158" y="3415283"/>
              <a:ext cx="1730943" cy="757899"/>
            </a:xfrm>
            <a:prstGeom prst="rect">
              <a:avLst/>
            </a:prstGeom>
            <a:noFill/>
            <a:extLst>
              <a:ext uri="{909E8E84-426E-40DD-AFC4-6F175D3DCCD1}">
                <a14:hiddenFill xmlns:a14="http://schemas.microsoft.com/office/drawing/2010/main">
                  <a:solidFill>
                    <a:srgbClr val="FFFFFF"/>
                  </a:solidFill>
                </a14:hiddenFill>
              </a:ext>
            </a:extLst>
          </p:spPr>
        </p:pic>
        <p:sp>
          <p:nvSpPr>
            <p:cNvPr id="84" name="TextBox 83"/>
            <p:cNvSpPr txBox="1"/>
            <p:nvPr/>
          </p:nvSpPr>
          <p:spPr>
            <a:xfrm>
              <a:off x="3701052" y="3250282"/>
              <a:ext cx="660488" cy="751610"/>
            </a:xfrm>
            <a:prstGeom prst="rect">
              <a:avLst/>
            </a:prstGeom>
            <a:noFill/>
          </p:spPr>
          <p:txBody>
            <a:bodyPr wrap="none" rtlCol="0">
              <a:spAutoFit/>
            </a:bodyPr>
            <a:lstStyle/>
            <a:p>
              <a:r>
                <a:rPr lang="en-US" b="1" i="1" dirty="0">
                  <a:solidFill>
                    <a:srgbClr val="000000"/>
                  </a:solidFill>
                  <a:latin typeface="Calisto MT" pitchFamily="18" charset="0"/>
                </a:rPr>
                <a:t>i</a:t>
              </a:r>
            </a:p>
          </p:txBody>
        </p:sp>
      </p:grpSp>
      <p:cxnSp>
        <p:nvCxnSpPr>
          <p:cNvPr id="90121" name="Straight Connector 90120"/>
          <p:cNvCxnSpPr>
            <a:stCxn id="90125" idx="2"/>
            <a:endCxn id="78" idx="0"/>
          </p:cNvCxnSpPr>
          <p:nvPr/>
        </p:nvCxnSpPr>
        <p:spPr>
          <a:xfrm>
            <a:off x="3725385" y="2030206"/>
            <a:ext cx="258177" cy="239492"/>
          </a:xfrm>
          <a:prstGeom prst="line">
            <a:avLst/>
          </a:prstGeom>
        </p:spPr>
        <p:style>
          <a:lnRef idx="2">
            <a:schemeClr val="accent1"/>
          </a:lnRef>
          <a:fillRef idx="0">
            <a:schemeClr val="accent1"/>
          </a:fillRef>
          <a:effectRef idx="1">
            <a:schemeClr val="accent1"/>
          </a:effectRef>
          <a:fontRef idx="minor">
            <a:schemeClr val="tx1"/>
          </a:fontRef>
        </p:style>
      </p:cxnSp>
      <p:cxnSp>
        <p:nvCxnSpPr>
          <p:cNvPr id="90126" name="Straight Connector 90125"/>
          <p:cNvCxnSpPr>
            <a:stCxn id="90120" idx="3"/>
            <a:endCxn id="90131" idx="1"/>
          </p:cNvCxnSpPr>
          <p:nvPr/>
        </p:nvCxnSpPr>
        <p:spPr>
          <a:xfrm flipV="1">
            <a:off x="1723871" y="4669992"/>
            <a:ext cx="381904" cy="50305"/>
          </a:xfrm>
          <a:prstGeom prst="line">
            <a:avLst/>
          </a:prstGeom>
        </p:spPr>
        <p:style>
          <a:lnRef idx="2">
            <a:schemeClr val="accent1"/>
          </a:lnRef>
          <a:fillRef idx="0">
            <a:schemeClr val="accent1"/>
          </a:fillRef>
          <a:effectRef idx="1">
            <a:schemeClr val="accent1"/>
          </a:effectRef>
          <a:fontRef idx="minor">
            <a:schemeClr val="tx1"/>
          </a:fontRef>
        </p:style>
      </p:cxnSp>
      <p:cxnSp>
        <p:nvCxnSpPr>
          <p:cNvPr id="90130" name="Straight Connector 90129"/>
          <p:cNvCxnSpPr>
            <a:stCxn id="28" idx="1"/>
            <a:endCxn id="84" idx="0"/>
          </p:cNvCxnSpPr>
          <p:nvPr/>
        </p:nvCxnSpPr>
        <p:spPr>
          <a:xfrm flipH="1">
            <a:off x="5453747" y="4035070"/>
            <a:ext cx="695538" cy="32140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133" name="Straight Connector 90132"/>
          <p:cNvCxnSpPr>
            <a:stCxn id="90131" idx="3"/>
            <a:endCxn id="77" idx="2"/>
          </p:cNvCxnSpPr>
          <p:nvPr/>
        </p:nvCxnSpPr>
        <p:spPr>
          <a:xfrm flipV="1">
            <a:off x="2971247" y="2723200"/>
            <a:ext cx="1011982" cy="1946792"/>
          </a:xfrm>
          <a:prstGeom prst="line">
            <a:avLst/>
          </a:prstGeom>
        </p:spPr>
        <p:style>
          <a:lnRef idx="2">
            <a:schemeClr val="accent1"/>
          </a:lnRef>
          <a:fillRef idx="0">
            <a:schemeClr val="accent1"/>
          </a:fillRef>
          <a:effectRef idx="1">
            <a:schemeClr val="accent1"/>
          </a:effectRef>
          <a:fontRef idx="minor">
            <a:schemeClr val="tx1"/>
          </a:fontRef>
        </p:style>
      </p:cxnSp>
      <p:cxnSp>
        <p:nvCxnSpPr>
          <p:cNvPr id="90135" name="Straight Connector 90134"/>
          <p:cNvCxnSpPr>
            <a:stCxn id="77" idx="2"/>
            <a:endCxn id="83" idx="1"/>
          </p:cNvCxnSpPr>
          <p:nvPr/>
        </p:nvCxnSpPr>
        <p:spPr>
          <a:xfrm>
            <a:off x="3983229" y="2723200"/>
            <a:ext cx="1037449" cy="1900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90137" name="Straight Connector 90136"/>
          <p:cNvCxnSpPr>
            <a:stCxn id="90131" idx="3"/>
            <a:endCxn id="83" idx="1"/>
          </p:cNvCxnSpPr>
          <p:nvPr/>
        </p:nvCxnSpPr>
        <p:spPr>
          <a:xfrm flipV="1">
            <a:off x="2971247" y="4623769"/>
            <a:ext cx="2049431" cy="46223"/>
          </a:xfrm>
          <a:prstGeom prst="line">
            <a:avLst/>
          </a:prstGeom>
        </p:spPr>
        <p:style>
          <a:lnRef idx="2">
            <a:schemeClr val="accent1"/>
          </a:lnRef>
          <a:fillRef idx="0">
            <a:schemeClr val="accent1"/>
          </a:fillRef>
          <a:effectRef idx="1">
            <a:schemeClr val="accent1"/>
          </a:effectRef>
          <a:fontRef idx="minor">
            <a:schemeClr val="tx1"/>
          </a:fontRef>
        </p:style>
      </p:cxnSp>
      <p:sp>
        <p:nvSpPr>
          <p:cNvPr id="90138" name="TextBox 90137"/>
          <p:cNvSpPr txBox="1"/>
          <p:nvPr/>
        </p:nvSpPr>
        <p:spPr>
          <a:xfrm>
            <a:off x="2824546" y="3442435"/>
            <a:ext cx="987144" cy="307777"/>
          </a:xfrm>
          <a:prstGeom prst="rect">
            <a:avLst/>
          </a:prstGeom>
          <a:noFill/>
        </p:spPr>
        <p:txBody>
          <a:bodyPr wrap="none" rtlCol="0">
            <a:spAutoFit/>
          </a:bodyPr>
          <a:lstStyle/>
          <a:p>
            <a:r>
              <a:rPr lang="en-US" sz="1400" dirty="0" smtClean="0">
                <a:solidFill>
                  <a:srgbClr val="000000"/>
                </a:solidFill>
              </a:rPr>
              <a:t>iRODS Grid</a:t>
            </a:r>
            <a:endParaRPr lang="en-US" sz="1400" dirty="0">
              <a:solidFill>
                <a:srgbClr val="000000"/>
              </a:solidFill>
            </a:endParaRPr>
          </a:p>
        </p:txBody>
      </p:sp>
      <p:grpSp>
        <p:nvGrpSpPr>
          <p:cNvPr id="3" name="Group 2"/>
          <p:cNvGrpSpPr/>
          <p:nvPr/>
        </p:nvGrpSpPr>
        <p:grpSpPr>
          <a:xfrm>
            <a:off x="191752" y="2030206"/>
            <a:ext cx="910052" cy="785929"/>
            <a:chOff x="3271521" y="5379084"/>
            <a:chExt cx="910052" cy="785929"/>
          </a:xfrm>
        </p:grpSpPr>
        <p:pic>
          <p:nvPicPr>
            <p:cNvPr id="55" name="Picture 19" descr="Tech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6101" y="5792591"/>
              <a:ext cx="865472" cy="37242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9" descr="Tech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1521" y="5576914"/>
              <a:ext cx="865472" cy="37242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9" descr="Technolog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1521" y="5379084"/>
              <a:ext cx="865472" cy="372422"/>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TextBox 62"/>
          <p:cNvSpPr txBox="1"/>
          <p:nvPr/>
        </p:nvSpPr>
        <p:spPr>
          <a:xfrm>
            <a:off x="82344" y="1145655"/>
            <a:ext cx="1580244" cy="923330"/>
          </a:xfrm>
          <a:prstGeom prst="rect">
            <a:avLst/>
          </a:prstGeom>
          <a:noFill/>
        </p:spPr>
        <p:txBody>
          <a:bodyPr wrap="square" rtlCol="0">
            <a:spAutoFit/>
          </a:bodyPr>
          <a:lstStyle/>
          <a:p>
            <a:r>
              <a:rPr lang="en-US" dirty="0" smtClean="0">
                <a:solidFill>
                  <a:srgbClr val="000000"/>
                </a:solidFill>
              </a:rPr>
              <a:t>Secure Medical Workspace</a:t>
            </a:r>
            <a:endParaRPr lang="en-US" dirty="0">
              <a:solidFill>
                <a:srgbClr val="000000"/>
              </a:solidFill>
            </a:endParaRPr>
          </a:p>
        </p:txBody>
      </p:sp>
      <p:cxnSp>
        <p:nvCxnSpPr>
          <p:cNvPr id="7" name="Straight Arrow Connector 6"/>
          <p:cNvCxnSpPr>
            <a:endCxn id="77" idx="1"/>
          </p:cNvCxnSpPr>
          <p:nvPr/>
        </p:nvCxnSpPr>
        <p:spPr>
          <a:xfrm>
            <a:off x="1057224" y="2400928"/>
            <a:ext cx="2493269" cy="136061"/>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dirty="0" smtClean="0"/>
              <a:t>iRODS Executive Overview (Summer 2014)</a:t>
            </a:r>
            <a:endParaRPr lang="en-US" dirty="0"/>
          </a:p>
        </p:txBody>
      </p:sp>
      <p:sp>
        <p:nvSpPr>
          <p:cNvPr id="9" name="Slide Number Placeholder 8"/>
          <p:cNvSpPr>
            <a:spLocks noGrp="1"/>
          </p:cNvSpPr>
          <p:nvPr>
            <p:ph type="sldNum" sz="quarter" idx="12"/>
          </p:nvPr>
        </p:nvSpPr>
        <p:spPr/>
        <p:txBody>
          <a:bodyPr/>
          <a:lstStyle/>
          <a:p>
            <a:fld id="{6EB2F830-2162-C648-AB4C-923ABCE61738}" type="slidenum">
              <a:rPr lang="en-US" smtClean="0"/>
              <a:t>25</a:t>
            </a:fld>
            <a:endParaRPr lang="en-US" dirty="0"/>
          </a:p>
        </p:txBody>
      </p:sp>
      <p:pic>
        <p:nvPicPr>
          <p:cNvPr id="66" name="Picture 65" descr="unc-logo.jpg"/>
          <p:cNvPicPr>
            <a:picLocks noChangeAspect="1"/>
          </p:cNvPicPr>
          <p:nvPr/>
        </p:nvPicPr>
        <p:blipFill>
          <a:blip r:embed="rId9">
            <a:alphaModFix amt="59000"/>
            <a:extLst>
              <a:ext uri="{28A0092B-C50C-407E-A947-70E740481C1C}">
                <a14:useLocalDpi xmlns:a14="http://schemas.microsoft.com/office/drawing/2010/main" val="0"/>
              </a:ext>
            </a:extLst>
          </a:blip>
          <a:stretch>
            <a:fillRect/>
          </a:stretch>
        </p:blipFill>
        <p:spPr>
          <a:xfrm>
            <a:off x="6758732" y="167826"/>
            <a:ext cx="1983191" cy="537318"/>
          </a:xfrm>
          <a:prstGeom prst="rect">
            <a:avLst/>
          </a:prstGeom>
        </p:spPr>
      </p:pic>
    </p:spTree>
    <p:extLst>
      <p:ext uri="{BB962C8B-B14F-4D97-AF65-F5344CB8AC3E}">
        <p14:creationId xmlns:p14="http://schemas.microsoft.com/office/powerpoint/2010/main" val="2270842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n-US" sz="2800" dirty="0" smtClean="0"/>
              <a:t>Example: Unified View of Data</a:t>
            </a:r>
            <a:endParaRPr lang="en-US" sz="2800" dirty="0"/>
          </a:p>
        </p:txBody>
      </p:sp>
      <p:sp>
        <p:nvSpPr>
          <p:cNvPr id="4" name="Content Placeholder 3"/>
          <p:cNvSpPr>
            <a:spLocks noGrp="1"/>
          </p:cNvSpPr>
          <p:nvPr>
            <p:ph idx="1"/>
          </p:nvPr>
        </p:nvSpPr>
        <p:spPr/>
        <p:txBody>
          <a:bodyPr/>
          <a:lstStyle/>
          <a:p>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26</a:t>
            </a:fld>
            <a:endParaRPr lang="en-US" dirty="0"/>
          </a:p>
        </p:txBody>
      </p:sp>
      <p:pic>
        <p:nvPicPr>
          <p:cNvPr id="62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06" y="1066099"/>
            <a:ext cx="8092193" cy="464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1231900" y="4953000"/>
            <a:ext cx="1041400" cy="1041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159000" y="5897462"/>
            <a:ext cx="6083300" cy="523220"/>
          </a:xfrm>
          <a:prstGeom prst="rect">
            <a:avLst/>
          </a:prstGeom>
          <a:noFill/>
        </p:spPr>
        <p:txBody>
          <a:bodyPr wrap="square" rtlCol="0">
            <a:spAutoFit/>
          </a:bodyPr>
          <a:lstStyle/>
          <a:p>
            <a:r>
              <a:rPr lang="en-US" sz="1400" dirty="0" smtClean="0"/>
              <a:t>Spread across: </a:t>
            </a:r>
          </a:p>
          <a:p>
            <a:r>
              <a:rPr lang="en-US" sz="1400" dirty="0" smtClean="0"/>
              <a:t>1) Disk-storage at UNC, 2) Disk-storage at RENCI, 3) Tape-storage at RENCI</a:t>
            </a:r>
            <a:endParaRPr lang="en-US" sz="1400" dirty="0"/>
          </a:p>
        </p:txBody>
      </p:sp>
      <p:sp>
        <p:nvSpPr>
          <p:cNvPr id="2" name="TextBox 1"/>
          <p:cNvSpPr txBox="1"/>
          <p:nvPr/>
        </p:nvSpPr>
        <p:spPr>
          <a:xfrm>
            <a:off x="6669306" y="1087104"/>
            <a:ext cx="1795684" cy="369332"/>
          </a:xfrm>
          <a:prstGeom prst="rect">
            <a:avLst/>
          </a:prstGeom>
          <a:noFill/>
        </p:spPr>
        <p:txBody>
          <a:bodyPr wrap="none" rtlCol="0">
            <a:spAutoFit/>
          </a:bodyPr>
          <a:lstStyle/>
          <a:p>
            <a:r>
              <a:rPr lang="en-US" dirty="0" smtClean="0"/>
              <a:t>iDROP web client</a:t>
            </a:r>
            <a:endParaRPr lang="en-US" dirty="0"/>
          </a:p>
        </p:txBody>
      </p:sp>
      <p:pic>
        <p:nvPicPr>
          <p:cNvPr id="11" name="Picture 10" descr="unc-logo.jpg"/>
          <p:cNvPicPr>
            <a:picLocks noChangeAspect="1"/>
          </p:cNvPicPr>
          <p:nvPr/>
        </p:nvPicPr>
        <p:blipFill>
          <a:blip r:embed="rId4">
            <a:alphaModFix amt="59000"/>
            <a:extLst>
              <a:ext uri="{28A0092B-C50C-407E-A947-70E740481C1C}">
                <a14:useLocalDpi xmlns:a14="http://schemas.microsoft.com/office/drawing/2010/main" val="0"/>
              </a:ext>
            </a:extLst>
          </a:blip>
          <a:stretch>
            <a:fillRect/>
          </a:stretch>
        </p:blipFill>
        <p:spPr>
          <a:xfrm>
            <a:off x="6758732" y="167826"/>
            <a:ext cx="1983191" cy="537318"/>
          </a:xfrm>
          <a:prstGeom prst="rect">
            <a:avLst/>
          </a:prstGeom>
        </p:spPr>
      </p:pic>
      <p:sp>
        <p:nvSpPr>
          <p:cNvPr id="8" name="Footer Placeholder 7"/>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3898393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Example: Data Access Policy</a:t>
            </a:r>
            <a:endParaRPr lang="en-US" sz="2800"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27</a:t>
            </a:fld>
            <a:endParaRPr lang="en-US" dirty="0"/>
          </a:p>
        </p:txBody>
      </p:sp>
      <p:sp>
        <p:nvSpPr>
          <p:cNvPr id="4" name="TextBox 3"/>
          <p:cNvSpPr txBox="1"/>
          <p:nvPr/>
        </p:nvSpPr>
        <p:spPr>
          <a:xfrm>
            <a:off x="216389" y="1321090"/>
            <a:ext cx="8343411" cy="3477875"/>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000000"/>
                </a:solidFill>
              </a:rPr>
              <a:t>Challenge</a:t>
            </a:r>
          </a:p>
          <a:p>
            <a:pPr marL="742950" lvl="1" indent="-285750">
              <a:buFont typeface="Arial" pitchFamily="34" charset="0"/>
              <a:buChar char="•"/>
            </a:pPr>
            <a:r>
              <a:rPr lang="en-US" sz="2000" dirty="0" smtClean="0">
                <a:solidFill>
                  <a:srgbClr val="000000"/>
                </a:solidFill>
              </a:rPr>
              <a:t>Millions of files across different projects, growing daily</a:t>
            </a:r>
          </a:p>
          <a:p>
            <a:pPr marL="742950" lvl="1" indent="-285750">
              <a:buFont typeface="Arial" pitchFamily="34" charset="0"/>
              <a:buChar char="•"/>
            </a:pPr>
            <a:r>
              <a:rPr lang="en-US" sz="2000" dirty="0" smtClean="0">
                <a:solidFill>
                  <a:srgbClr val="000000"/>
                </a:solidFill>
              </a:rPr>
              <a:t>Hundreds of users across different labs, changing frequently</a:t>
            </a:r>
          </a:p>
          <a:p>
            <a:pPr marL="742950" lvl="1" indent="-285750">
              <a:buFont typeface="Arial" pitchFamily="34" charset="0"/>
              <a:buChar char="•"/>
            </a:pPr>
            <a:r>
              <a:rPr lang="en-US" sz="2000" i="1" u="sng" dirty="0" smtClean="0"/>
              <a:t>How to control access</a:t>
            </a:r>
          </a:p>
          <a:p>
            <a:pPr marL="1200150" lvl="2" indent="-285750">
              <a:buFont typeface="Arial" pitchFamily="34" charset="0"/>
              <a:buChar char="•"/>
            </a:pPr>
            <a:r>
              <a:rPr lang="en-US" sz="2000" i="1" u="sng" dirty="0" smtClean="0"/>
              <a:t>UNIX ACLs became too unwieldy</a:t>
            </a:r>
          </a:p>
          <a:p>
            <a:pPr marL="1200150" lvl="2" indent="-285750">
              <a:buFont typeface="Arial" pitchFamily="34" charset="0"/>
              <a:buChar char="•"/>
            </a:pPr>
            <a:r>
              <a:rPr lang="en-US" sz="2000" i="1" u="sng" dirty="0" smtClean="0"/>
              <a:t>Moving data means reproducing permission and group settings</a:t>
            </a:r>
          </a:p>
          <a:p>
            <a:pPr lvl="1"/>
            <a:endParaRPr lang="en-US" sz="2000" i="1" u="sng" dirty="0">
              <a:solidFill>
                <a:srgbClr val="000000"/>
              </a:solidFill>
            </a:endParaRPr>
          </a:p>
          <a:p>
            <a:pPr marL="285750" indent="-285750">
              <a:buFont typeface="Arial" pitchFamily="34" charset="0"/>
              <a:buChar char="•"/>
            </a:pPr>
            <a:r>
              <a:rPr lang="en-US" sz="2000" dirty="0" smtClean="0">
                <a:solidFill>
                  <a:srgbClr val="000000"/>
                </a:solidFill>
              </a:rPr>
              <a:t>Policy:  access given if user and data belong to the same groups</a:t>
            </a:r>
          </a:p>
          <a:p>
            <a:pPr marL="742950" lvl="1" indent="-285750">
              <a:buFont typeface="Arial" pitchFamily="34" charset="0"/>
              <a:buChar char="•"/>
            </a:pPr>
            <a:r>
              <a:rPr lang="en-US" sz="2000" dirty="0" smtClean="0">
                <a:solidFill>
                  <a:srgbClr val="000000"/>
                </a:solidFill>
              </a:rPr>
              <a:t>Tag data with group metadata (e.g., Lab X lung tumor study)</a:t>
            </a:r>
          </a:p>
          <a:p>
            <a:pPr marL="742950" lvl="1" indent="-285750">
              <a:buFont typeface="Arial" pitchFamily="34" charset="0"/>
              <a:buChar char="•"/>
            </a:pPr>
            <a:r>
              <a:rPr lang="en-US" sz="2000" dirty="0" smtClean="0">
                <a:solidFill>
                  <a:srgbClr val="000000"/>
                </a:solidFill>
              </a:rPr>
              <a:t>Access rule: user’s group must match data group</a:t>
            </a:r>
          </a:p>
          <a:p>
            <a:pPr marL="1200150" lvl="2" indent="-285750">
              <a:buFont typeface="Arial" pitchFamily="34" charset="0"/>
              <a:buChar char="•"/>
            </a:pPr>
            <a:r>
              <a:rPr lang="en-US" sz="2000" dirty="0" smtClean="0">
                <a:solidFill>
                  <a:srgbClr val="000000"/>
                </a:solidFill>
              </a:rPr>
              <a:t>E.g. (user y member of Lab X lung tumor study)</a:t>
            </a:r>
            <a:endParaRPr lang="en-US" sz="2000" dirty="0">
              <a:solidFill>
                <a:srgbClr val="000000"/>
              </a:solidFill>
            </a:endParaRPr>
          </a:p>
        </p:txBody>
      </p:sp>
      <p:sp>
        <p:nvSpPr>
          <p:cNvPr id="6" name="TextBox 5"/>
          <p:cNvSpPr txBox="1"/>
          <p:nvPr/>
        </p:nvSpPr>
        <p:spPr>
          <a:xfrm>
            <a:off x="5830617" y="6220628"/>
            <a:ext cx="2634696" cy="369332"/>
          </a:xfrm>
          <a:prstGeom prst="rect">
            <a:avLst/>
          </a:prstGeom>
          <a:noFill/>
        </p:spPr>
        <p:txBody>
          <a:bodyPr wrap="none" rtlCol="0">
            <a:spAutoFit/>
          </a:bodyPr>
          <a:lstStyle/>
          <a:p>
            <a:r>
              <a:rPr lang="en-US" dirty="0" smtClean="0"/>
              <a:t>Thanks to Sai Balu at LCCC</a:t>
            </a:r>
            <a:endParaRPr lang="en-US" dirty="0"/>
          </a:p>
        </p:txBody>
      </p:sp>
      <p:pic>
        <p:nvPicPr>
          <p:cNvPr id="7" name="Picture 6" descr="unc-logo.jpg"/>
          <p:cNvPicPr>
            <a:picLocks noChangeAspect="1"/>
          </p:cNvPicPr>
          <p:nvPr/>
        </p:nvPicPr>
        <p:blipFill>
          <a:blip r:embed="rId3">
            <a:alphaModFix amt="59000"/>
            <a:extLst>
              <a:ext uri="{28A0092B-C50C-407E-A947-70E740481C1C}">
                <a14:useLocalDpi xmlns:a14="http://schemas.microsoft.com/office/drawing/2010/main" val="0"/>
              </a:ext>
            </a:extLst>
          </a:blip>
          <a:stretch>
            <a:fillRect/>
          </a:stretch>
        </p:blipFill>
        <p:spPr>
          <a:xfrm>
            <a:off x="6758732" y="167826"/>
            <a:ext cx="1983191" cy="537318"/>
          </a:xfrm>
          <a:prstGeom prst="rect">
            <a:avLst/>
          </a:prstGeom>
        </p:spPr>
      </p:pic>
      <p:sp>
        <p:nvSpPr>
          <p:cNvPr id="3" name="Footer Placeholder 2"/>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69118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Example: Data ‘Replication’ Policy</a:t>
            </a:r>
            <a:endParaRPr lang="en-US" sz="2800"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28</a:t>
            </a:fld>
            <a:endParaRPr lang="en-US" dirty="0"/>
          </a:p>
        </p:txBody>
      </p:sp>
      <p:sp>
        <p:nvSpPr>
          <p:cNvPr id="3" name="Can 2"/>
          <p:cNvSpPr/>
          <p:nvPr/>
        </p:nvSpPr>
        <p:spPr>
          <a:xfrm>
            <a:off x="223837" y="1633537"/>
            <a:ext cx="990600" cy="12954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Isilon</a:t>
            </a:r>
            <a:endParaRPr lang="en-US" dirty="0"/>
          </a:p>
        </p:txBody>
      </p:sp>
      <p:sp>
        <p:nvSpPr>
          <p:cNvPr id="7" name="Can 6"/>
          <p:cNvSpPr/>
          <p:nvPr/>
        </p:nvSpPr>
        <p:spPr>
          <a:xfrm>
            <a:off x="5638800" y="1633537"/>
            <a:ext cx="1295400" cy="1295400"/>
          </a:xfrm>
          <a:prstGeom prst="ca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DDN9900</a:t>
            </a:r>
            <a:endParaRPr lang="en-US" dirty="0"/>
          </a:p>
        </p:txBody>
      </p:sp>
      <p:sp>
        <p:nvSpPr>
          <p:cNvPr id="14" name="Rectangle 13"/>
          <p:cNvSpPr/>
          <p:nvPr/>
        </p:nvSpPr>
        <p:spPr>
          <a:xfrm>
            <a:off x="1905000" y="1862137"/>
            <a:ext cx="11430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iRODS iCAT Server</a:t>
            </a:r>
            <a:endParaRPr lang="en-US" dirty="0"/>
          </a:p>
        </p:txBody>
      </p:sp>
      <p:cxnSp>
        <p:nvCxnSpPr>
          <p:cNvPr id="16" name="Straight Arrow Connector 15"/>
          <p:cNvCxnSpPr>
            <a:stCxn id="3" idx="4"/>
            <a:endCxn id="14" idx="1"/>
          </p:cNvCxnSpPr>
          <p:nvPr/>
        </p:nvCxnSpPr>
        <p:spPr>
          <a:xfrm>
            <a:off x="1214437" y="2281237"/>
            <a:ext cx="690563" cy="0"/>
          </a:xfrm>
          <a:prstGeom prst="straightConnector1">
            <a:avLst/>
          </a:prstGeom>
          <a:ln>
            <a:headEnd type="arrow"/>
            <a:tailEnd type="arrow"/>
          </a:ln>
        </p:spPr>
        <p:style>
          <a:lnRef idx="2">
            <a:schemeClr val="accent5">
              <a:shade val="50000"/>
            </a:schemeClr>
          </a:lnRef>
          <a:fillRef idx="1">
            <a:schemeClr val="accent5"/>
          </a:fillRef>
          <a:effectRef idx="0">
            <a:schemeClr val="accent5"/>
          </a:effectRef>
          <a:fontRef idx="minor">
            <a:schemeClr val="lt1"/>
          </a:fontRef>
        </p:style>
      </p:cxnSp>
      <p:sp>
        <p:nvSpPr>
          <p:cNvPr id="21" name="Rectangle 20"/>
          <p:cNvSpPr/>
          <p:nvPr/>
        </p:nvSpPr>
        <p:spPr>
          <a:xfrm>
            <a:off x="3841294" y="1868260"/>
            <a:ext cx="1143000" cy="838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iRODS Server</a:t>
            </a:r>
            <a:endParaRPr lang="en-US" dirty="0"/>
          </a:p>
        </p:txBody>
      </p:sp>
      <p:cxnSp>
        <p:nvCxnSpPr>
          <p:cNvPr id="22" name="Straight Arrow Connector 21"/>
          <p:cNvCxnSpPr>
            <a:stCxn id="21" idx="3"/>
            <a:endCxn id="7" idx="2"/>
          </p:cNvCxnSpPr>
          <p:nvPr/>
        </p:nvCxnSpPr>
        <p:spPr>
          <a:xfrm flipV="1">
            <a:off x="4984294" y="2281237"/>
            <a:ext cx="654506" cy="6123"/>
          </a:xfrm>
          <a:prstGeom prst="straightConnector1">
            <a:avLst/>
          </a:prstGeom>
          <a:ln>
            <a:headEnd type="arrow"/>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26" name="Straight Arrow Connector 25"/>
          <p:cNvCxnSpPr>
            <a:stCxn id="14" idx="3"/>
            <a:endCxn id="21" idx="1"/>
          </p:cNvCxnSpPr>
          <p:nvPr/>
        </p:nvCxnSpPr>
        <p:spPr>
          <a:xfrm>
            <a:off x="3048000" y="2281237"/>
            <a:ext cx="793294" cy="6123"/>
          </a:xfrm>
          <a:prstGeom prst="straightConnector1">
            <a:avLst/>
          </a:prstGeom>
          <a:ln>
            <a:headEnd type="arrow"/>
            <a:tailEnd type="arrow"/>
          </a:ln>
        </p:spPr>
        <p:style>
          <a:lnRef idx="2">
            <a:schemeClr val="accent5">
              <a:shade val="50000"/>
            </a:schemeClr>
          </a:lnRef>
          <a:fillRef idx="1">
            <a:schemeClr val="accent5"/>
          </a:fillRef>
          <a:effectRef idx="0">
            <a:schemeClr val="accent5"/>
          </a:effectRef>
          <a:fontRef idx="minor">
            <a:schemeClr val="lt1"/>
          </a:fontRef>
        </p:style>
      </p:cxnSp>
      <p:cxnSp>
        <p:nvCxnSpPr>
          <p:cNvPr id="34" name="Straight Connector 33"/>
          <p:cNvCxnSpPr/>
          <p:nvPr/>
        </p:nvCxnSpPr>
        <p:spPr>
          <a:xfrm>
            <a:off x="3357561" y="1447800"/>
            <a:ext cx="0" cy="2019300"/>
          </a:xfrm>
          <a:prstGeom prst="line">
            <a:avLst/>
          </a:prstGeom>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417637" y="1418067"/>
            <a:ext cx="1774909" cy="369332"/>
          </a:xfrm>
          <a:prstGeom prst="rect">
            <a:avLst/>
          </a:prstGeom>
          <a:noFill/>
        </p:spPr>
        <p:txBody>
          <a:bodyPr wrap="none" rtlCol="0">
            <a:spAutoFit/>
          </a:bodyPr>
          <a:lstStyle/>
          <a:p>
            <a:r>
              <a:rPr lang="en-US" dirty="0" smtClean="0"/>
              <a:t>UNC Data Center</a:t>
            </a:r>
            <a:endParaRPr lang="en-US" dirty="0"/>
          </a:p>
        </p:txBody>
      </p:sp>
      <p:sp>
        <p:nvSpPr>
          <p:cNvPr id="25" name="Rounded Rectangle 24"/>
          <p:cNvSpPr/>
          <p:nvPr/>
        </p:nvSpPr>
        <p:spPr>
          <a:xfrm>
            <a:off x="7439025" y="2954337"/>
            <a:ext cx="15621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Tape Library</a:t>
            </a:r>
            <a:endParaRPr lang="en-US" dirty="0"/>
          </a:p>
        </p:txBody>
      </p:sp>
      <p:sp>
        <p:nvSpPr>
          <p:cNvPr id="27" name="Rounded Rectangle 26"/>
          <p:cNvSpPr/>
          <p:nvPr/>
        </p:nvSpPr>
        <p:spPr>
          <a:xfrm>
            <a:off x="7343775" y="1982560"/>
            <a:ext cx="1752600" cy="6096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StorNext Appliance</a:t>
            </a:r>
            <a:endParaRPr lang="en-US" dirty="0"/>
          </a:p>
        </p:txBody>
      </p:sp>
      <p:cxnSp>
        <p:nvCxnSpPr>
          <p:cNvPr id="20" name="Straight Arrow Connector 19"/>
          <p:cNvCxnSpPr>
            <a:stCxn id="7" idx="4"/>
            <a:endCxn id="27" idx="1"/>
          </p:cNvCxnSpPr>
          <p:nvPr/>
        </p:nvCxnSpPr>
        <p:spPr>
          <a:xfrm>
            <a:off x="6934200" y="2281237"/>
            <a:ext cx="409575" cy="612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stCxn id="27" idx="2"/>
            <a:endCxn id="25" idx="0"/>
          </p:cNvCxnSpPr>
          <p:nvPr/>
        </p:nvCxnSpPr>
        <p:spPr>
          <a:xfrm>
            <a:off x="8220075" y="2592160"/>
            <a:ext cx="0" cy="36217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733800" y="1393019"/>
            <a:ext cx="1922386" cy="369332"/>
          </a:xfrm>
          <a:prstGeom prst="rect">
            <a:avLst/>
          </a:prstGeom>
          <a:noFill/>
        </p:spPr>
        <p:txBody>
          <a:bodyPr wrap="none" rtlCol="0">
            <a:spAutoFit/>
          </a:bodyPr>
          <a:lstStyle/>
          <a:p>
            <a:r>
              <a:rPr lang="en-US" dirty="0" smtClean="0"/>
              <a:t>RENCI Data Center</a:t>
            </a:r>
            <a:endParaRPr lang="en-US" dirty="0"/>
          </a:p>
        </p:txBody>
      </p:sp>
      <p:sp>
        <p:nvSpPr>
          <p:cNvPr id="38" name="TextBox 37"/>
          <p:cNvSpPr txBox="1"/>
          <p:nvPr/>
        </p:nvSpPr>
        <p:spPr>
          <a:xfrm>
            <a:off x="477837" y="3144837"/>
            <a:ext cx="8105821" cy="2862322"/>
          </a:xfrm>
          <a:prstGeom prst="rect">
            <a:avLst/>
          </a:prstGeom>
          <a:noFill/>
        </p:spPr>
        <p:txBody>
          <a:bodyPr wrap="square" rtlCol="0">
            <a:spAutoFit/>
          </a:bodyPr>
          <a:lstStyle/>
          <a:p>
            <a:pPr marL="285750" indent="-285750">
              <a:buFont typeface="Arial" pitchFamily="34" charset="0"/>
              <a:buChar char="•"/>
            </a:pPr>
            <a:r>
              <a:rPr lang="en-US" dirty="0" smtClean="0">
                <a:solidFill>
                  <a:schemeClr val="accent2"/>
                </a:solidFill>
              </a:rPr>
              <a:t>Two working copies kept</a:t>
            </a:r>
          </a:p>
          <a:p>
            <a:pPr marL="742950" lvl="1" indent="-285750">
              <a:buFont typeface="Arial" pitchFamily="34" charset="0"/>
              <a:buChar char="•"/>
            </a:pPr>
            <a:r>
              <a:rPr lang="en-US" dirty="0" smtClean="0">
                <a:solidFill>
                  <a:schemeClr val="accent2"/>
                </a:solidFill>
              </a:rPr>
              <a:t>For data recovery and to allow analysis at both sites</a:t>
            </a:r>
          </a:p>
          <a:p>
            <a:pPr marL="742950" lvl="1" indent="-285750">
              <a:buFont typeface="Arial" pitchFamily="34" charset="0"/>
              <a:buChar char="•"/>
            </a:pPr>
            <a:endParaRPr lang="en-US" dirty="0" smtClean="0">
              <a:solidFill>
                <a:schemeClr val="accent2"/>
              </a:solidFill>
            </a:endParaRPr>
          </a:p>
          <a:p>
            <a:pPr marL="285750" indent="-285750">
              <a:buFont typeface="Arial" pitchFamily="34" charset="0"/>
              <a:buChar char="•"/>
            </a:pPr>
            <a:r>
              <a:rPr lang="en-US" dirty="0" smtClean="0">
                <a:solidFill>
                  <a:schemeClr val="accent2"/>
                </a:solidFill>
              </a:rPr>
              <a:t>‘Copy me’ and ‘Data copied’ metadata control copy process</a:t>
            </a:r>
          </a:p>
          <a:p>
            <a:pPr marL="742950" lvl="1" indent="-285750">
              <a:buFont typeface="Arial" pitchFamily="34" charset="0"/>
              <a:buChar char="•"/>
            </a:pPr>
            <a:r>
              <a:rPr lang="en-US" dirty="0" smtClean="0">
                <a:solidFill>
                  <a:schemeClr val="accent2"/>
                </a:solidFill>
              </a:rPr>
              <a:t>Only on certain files (fastq, ‘finished’ bam files)</a:t>
            </a:r>
            <a:endParaRPr lang="en-US" dirty="0">
              <a:solidFill>
                <a:schemeClr val="accent2"/>
              </a:solidFill>
            </a:endParaRPr>
          </a:p>
          <a:p>
            <a:pPr lvl="1"/>
            <a:endParaRPr lang="en-US" dirty="0" smtClean="0">
              <a:solidFill>
                <a:schemeClr val="accent2"/>
              </a:solidFill>
            </a:endParaRPr>
          </a:p>
          <a:p>
            <a:pPr marL="285750" indent="-285750">
              <a:buFont typeface="Arial" pitchFamily="34" charset="0"/>
              <a:buChar char="•"/>
            </a:pPr>
            <a:r>
              <a:rPr lang="en-US" dirty="0" smtClean="0">
                <a:solidFill>
                  <a:schemeClr val="accent2"/>
                </a:solidFill>
              </a:rPr>
              <a:t>iRODS rule performs the copy nightly</a:t>
            </a:r>
          </a:p>
          <a:p>
            <a:pPr marL="742950" lvl="1" indent="-285750">
              <a:buFont typeface="Arial" pitchFamily="34" charset="0"/>
              <a:buChar char="•"/>
            </a:pPr>
            <a:r>
              <a:rPr lang="en-US" dirty="0" smtClean="0">
                <a:solidFill>
                  <a:schemeClr val="accent2"/>
                </a:solidFill>
              </a:rPr>
              <a:t>Performs copy, verifies copy successful, resets ‘copy me’ attribute</a:t>
            </a:r>
          </a:p>
          <a:p>
            <a:pPr marL="285750" indent="-285750">
              <a:buFont typeface="Arial" pitchFamily="34" charset="0"/>
              <a:buChar char="•"/>
            </a:pPr>
            <a:endParaRPr lang="en-US" dirty="0">
              <a:solidFill>
                <a:schemeClr val="accent2"/>
              </a:solidFill>
            </a:endParaRPr>
          </a:p>
          <a:p>
            <a:pPr marL="285750" indent="-285750">
              <a:buFont typeface="Arial" pitchFamily="34" charset="0"/>
              <a:buChar char="•"/>
            </a:pPr>
            <a:r>
              <a:rPr lang="en-US" dirty="0" smtClean="0">
                <a:solidFill>
                  <a:schemeClr val="accent2"/>
                </a:solidFill>
              </a:rPr>
              <a:t>Versioning to allow for re-runs of patient samples</a:t>
            </a:r>
          </a:p>
        </p:txBody>
      </p:sp>
      <p:pic>
        <p:nvPicPr>
          <p:cNvPr id="19" name="Picture 18" descr="unc-logo.jpg"/>
          <p:cNvPicPr>
            <a:picLocks noChangeAspect="1"/>
          </p:cNvPicPr>
          <p:nvPr/>
        </p:nvPicPr>
        <p:blipFill>
          <a:blip r:embed="rId2">
            <a:alphaModFix amt="59000"/>
            <a:extLst>
              <a:ext uri="{28A0092B-C50C-407E-A947-70E740481C1C}">
                <a14:useLocalDpi xmlns:a14="http://schemas.microsoft.com/office/drawing/2010/main" val="0"/>
              </a:ext>
            </a:extLst>
          </a:blip>
          <a:stretch>
            <a:fillRect/>
          </a:stretch>
        </p:blipFill>
        <p:spPr>
          <a:xfrm>
            <a:off x="6758732" y="167826"/>
            <a:ext cx="1983191" cy="537318"/>
          </a:xfrm>
          <a:prstGeom prst="rect">
            <a:avLst/>
          </a:prstGeom>
        </p:spPr>
      </p:pic>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23109834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352800" y="2438400"/>
            <a:ext cx="5112506" cy="14115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dirty="0"/>
          </a:p>
        </p:txBody>
      </p:sp>
      <p:sp>
        <p:nvSpPr>
          <p:cNvPr id="2" name="Title 1"/>
          <p:cNvSpPr>
            <a:spLocks noGrp="1"/>
          </p:cNvSpPr>
          <p:nvPr>
            <p:ph type="title"/>
          </p:nvPr>
        </p:nvSpPr>
        <p:spPr>
          <a:xfrm>
            <a:off x="208248" y="180698"/>
            <a:ext cx="8675512" cy="720054"/>
          </a:xfrm>
        </p:spPr>
        <p:txBody>
          <a:bodyPr>
            <a:normAutofit/>
          </a:bodyPr>
          <a:lstStyle/>
          <a:p>
            <a:r>
              <a:rPr lang="en-US" sz="2400" dirty="0" smtClean="0"/>
              <a:t>Secure Access to Data on the Clinical Side</a:t>
            </a:r>
            <a:endParaRPr lang="en-US" sz="2400" dirty="0"/>
          </a:p>
        </p:txBody>
      </p:sp>
      <p:sp>
        <p:nvSpPr>
          <p:cNvPr id="41" name="Rounded Rectangle 40"/>
          <p:cNvSpPr/>
          <p:nvPr/>
        </p:nvSpPr>
        <p:spPr>
          <a:xfrm>
            <a:off x="6148776" y="1377899"/>
            <a:ext cx="1133015" cy="558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Researcher</a:t>
            </a:r>
            <a:endParaRPr lang="en-US" sz="1400" dirty="0"/>
          </a:p>
        </p:txBody>
      </p:sp>
      <p:sp>
        <p:nvSpPr>
          <p:cNvPr id="12" name="Rounded Rectangle 11"/>
          <p:cNvSpPr/>
          <p:nvPr/>
        </p:nvSpPr>
        <p:spPr>
          <a:xfrm>
            <a:off x="4222020" y="1372604"/>
            <a:ext cx="1133015" cy="55898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Clinician</a:t>
            </a:r>
            <a:endParaRPr lang="en-US" sz="1400" dirty="0"/>
          </a:p>
        </p:txBody>
      </p:sp>
      <p:sp>
        <p:nvSpPr>
          <p:cNvPr id="21" name="TextBox 20"/>
          <p:cNvSpPr txBox="1"/>
          <p:nvPr/>
        </p:nvSpPr>
        <p:spPr>
          <a:xfrm>
            <a:off x="5288451" y="3505201"/>
            <a:ext cx="2705484" cy="369332"/>
          </a:xfrm>
          <a:prstGeom prst="rect">
            <a:avLst/>
          </a:prstGeom>
          <a:noFill/>
        </p:spPr>
        <p:txBody>
          <a:bodyPr wrap="none" rtlCol="0">
            <a:spAutoFit/>
          </a:bodyPr>
          <a:lstStyle/>
          <a:p>
            <a:r>
              <a:rPr lang="en-US" dirty="0" smtClean="0"/>
              <a:t>Secure Medical Workspace</a:t>
            </a:r>
            <a:endParaRPr lang="en-US" dirty="0"/>
          </a:p>
        </p:txBody>
      </p:sp>
      <p:sp>
        <p:nvSpPr>
          <p:cNvPr id="39" name="Can 38"/>
          <p:cNvSpPr/>
          <p:nvPr/>
        </p:nvSpPr>
        <p:spPr>
          <a:xfrm>
            <a:off x="5436631" y="4191001"/>
            <a:ext cx="1278652" cy="6858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EMR</a:t>
            </a:r>
            <a:endParaRPr lang="en-US" dirty="0"/>
          </a:p>
        </p:txBody>
      </p:sp>
      <p:sp>
        <p:nvSpPr>
          <p:cNvPr id="44" name="Can 43"/>
          <p:cNvSpPr/>
          <p:nvPr/>
        </p:nvSpPr>
        <p:spPr>
          <a:xfrm>
            <a:off x="3617085" y="4180115"/>
            <a:ext cx="1278652" cy="6858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NCGenes</a:t>
            </a:r>
            <a:endParaRPr lang="en-US" dirty="0"/>
          </a:p>
        </p:txBody>
      </p:sp>
      <p:sp>
        <p:nvSpPr>
          <p:cNvPr id="46" name="Can 45"/>
          <p:cNvSpPr/>
          <p:nvPr/>
        </p:nvSpPr>
        <p:spPr>
          <a:xfrm>
            <a:off x="7186654" y="4180115"/>
            <a:ext cx="1278652" cy="685800"/>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Clinical Studies</a:t>
            </a:r>
            <a:endParaRPr lang="en-US" dirty="0"/>
          </a:p>
        </p:txBody>
      </p:sp>
      <p:grpSp>
        <p:nvGrpSpPr>
          <p:cNvPr id="50" name="Group 49"/>
          <p:cNvGrpSpPr/>
          <p:nvPr/>
        </p:nvGrpSpPr>
        <p:grpSpPr>
          <a:xfrm>
            <a:off x="4254308" y="2593710"/>
            <a:ext cx="914400" cy="1210509"/>
            <a:chOff x="4254308" y="4041509"/>
            <a:chExt cx="914400" cy="1210509"/>
          </a:xfrm>
        </p:grpSpPr>
        <p:sp>
          <p:nvSpPr>
            <p:cNvPr id="40" name="Snip Single Corner Rectangle 39"/>
            <p:cNvSpPr/>
            <p:nvPr/>
          </p:nvSpPr>
          <p:spPr>
            <a:xfrm>
              <a:off x="4254308" y="4041509"/>
              <a:ext cx="609600" cy="59793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7" name="Snip Single Corner Rectangle 46"/>
            <p:cNvSpPr/>
            <p:nvPr/>
          </p:nvSpPr>
          <p:spPr>
            <a:xfrm>
              <a:off x="4406708" y="4193909"/>
              <a:ext cx="609600" cy="59793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8" name="Snip Single Corner Rectangle 47"/>
            <p:cNvSpPr/>
            <p:nvPr/>
          </p:nvSpPr>
          <p:spPr>
            <a:xfrm>
              <a:off x="4559108" y="4346309"/>
              <a:ext cx="609600" cy="597932"/>
            </a:xfrm>
            <a:prstGeom prst="snip1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43" name="TextBox 42"/>
            <p:cNvSpPr txBox="1"/>
            <p:nvPr/>
          </p:nvSpPr>
          <p:spPr>
            <a:xfrm>
              <a:off x="4301163" y="4944241"/>
              <a:ext cx="867545" cy="307777"/>
            </a:xfrm>
            <a:prstGeom prst="rect">
              <a:avLst/>
            </a:prstGeom>
            <a:noFill/>
          </p:spPr>
          <p:txBody>
            <a:bodyPr wrap="none" rtlCol="0">
              <a:spAutoFit/>
            </a:bodyPr>
            <a:lstStyle/>
            <a:p>
              <a:r>
                <a:rPr lang="en-US" sz="1400" dirty="0" smtClean="0"/>
                <a:t>Data Sets</a:t>
              </a:r>
              <a:endParaRPr lang="en-US" sz="1400" dirty="0"/>
            </a:p>
          </p:txBody>
        </p:sp>
      </p:grpSp>
      <p:sp>
        <p:nvSpPr>
          <p:cNvPr id="51" name="Rounded Rectangle 50"/>
          <p:cNvSpPr/>
          <p:nvPr/>
        </p:nvSpPr>
        <p:spPr>
          <a:xfrm>
            <a:off x="5812676" y="2604596"/>
            <a:ext cx="902607" cy="64186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Portal</a:t>
            </a:r>
            <a:endParaRPr lang="en-US" dirty="0"/>
          </a:p>
        </p:txBody>
      </p:sp>
      <p:cxnSp>
        <p:nvCxnSpPr>
          <p:cNvPr id="53" name="Straight Arrow Connector 52"/>
          <p:cNvCxnSpPr>
            <a:stCxn id="44" idx="1"/>
            <a:endCxn id="20" idx="2"/>
          </p:cNvCxnSpPr>
          <p:nvPr/>
        </p:nvCxnSpPr>
        <p:spPr>
          <a:xfrm flipV="1">
            <a:off x="4256411" y="3849935"/>
            <a:ext cx="1652642" cy="330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39" idx="1"/>
          </p:cNvCxnSpPr>
          <p:nvPr/>
        </p:nvCxnSpPr>
        <p:spPr>
          <a:xfrm flipH="1" flipV="1">
            <a:off x="5909053" y="3849935"/>
            <a:ext cx="166904" cy="3410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a:stCxn id="46" idx="1"/>
            <a:endCxn id="20" idx="2"/>
          </p:cNvCxnSpPr>
          <p:nvPr/>
        </p:nvCxnSpPr>
        <p:spPr>
          <a:xfrm flipH="1" flipV="1">
            <a:off x="5909053" y="3849935"/>
            <a:ext cx="1916927" cy="3301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12" idx="2"/>
            <a:endCxn id="20" idx="0"/>
          </p:cNvCxnSpPr>
          <p:nvPr/>
        </p:nvCxnSpPr>
        <p:spPr>
          <a:xfrm>
            <a:off x="4788528" y="1931586"/>
            <a:ext cx="1120525" cy="506814"/>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41" idx="2"/>
            <a:endCxn id="20" idx="0"/>
          </p:cNvCxnSpPr>
          <p:nvPr/>
        </p:nvCxnSpPr>
        <p:spPr>
          <a:xfrm flipH="1">
            <a:off x="5909053" y="1936881"/>
            <a:ext cx="806231" cy="50151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472837" y="1931586"/>
            <a:ext cx="1615291" cy="2251509"/>
            <a:chOff x="108857" y="2565993"/>
            <a:chExt cx="1615291" cy="2251509"/>
          </a:xfrm>
        </p:grpSpPr>
        <p:sp>
          <p:nvSpPr>
            <p:cNvPr id="3" name="Rectangle 2"/>
            <p:cNvSpPr/>
            <p:nvPr/>
          </p:nvSpPr>
          <p:spPr>
            <a:xfrm>
              <a:off x="228600" y="2565993"/>
              <a:ext cx="5334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p:cNvSpPr/>
            <p:nvPr/>
          </p:nvSpPr>
          <p:spPr>
            <a:xfrm>
              <a:off x="381000" y="2718393"/>
              <a:ext cx="5334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533400" y="2870793"/>
              <a:ext cx="5334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a:off x="685800" y="3023193"/>
              <a:ext cx="5334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838200" y="3175593"/>
              <a:ext cx="5334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p:nvSpPr>
          <p:spPr>
            <a:xfrm>
              <a:off x="108857" y="3273676"/>
              <a:ext cx="5715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p:cNvSpPr/>
            <p:nvPr/>
          </p:nvSpPr>
          <p:spPr>
            <a:xfrm>
              <a:off x="261257" y="3426076"/>
              <a:ext cx="5715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p:cNvSpPr/>
            <p:nvPr/>
          </p:nvSpPr>
          <p:spPr>
            <a:xfrm>
              <a:off x="413657" y="3578476"/>
              <a:ext cx="5715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p:cNvSpPr/>
            <p:nvPr/>
          </p:nvSpPr>
          <p:spPr>
            <a:xfrm>
              <a:off x="566057" y="3730876"/>
              <a:ext cx="5715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p:nvSpPr>
          <p:spPr>
            <a:xfrm>
              <a:off x="718457" y="3883276"/>
              <a:ext cx="571500" cy="56111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35380" y="4448170"/>
              <a:ext cx="1588768" cy="369332"/>
            </a:xfrm>
            <a:prstGeom prst="rect">
              <a:avLst/>
            </a:prstGeom>
            <a:noFill/>
          </p:spPr>
          <p:txBody>
            <a:bodyPr wrap="none" rtlCol="0">
              <a:spAutoFit/>
            </a:bodyPr>
            <a:lstStyle/>
            <a:p>
              <a:r>
                <a:rPr lang="en-US" dirty="0" smtClean="0"/>
                <a:t>Sequence Data</a:t>
              </a:r>
              <a:endParaRPr lang="en-US" dirty="0"/>
            </a:p>
          </p:txBody>
        </p:sp>
      </p:grpSp>
      <p:sp>
        <p:nvSpPr>
          <p:cNvPr id="13" name="TextBox 12"/>
          <p:cNvSpPr txBox="1"/>
          <p:nvPr/>
        </p:nvSpPr>
        <p:spPr>
          <a:xfrm>
            <a:off x="2295032" y="2990724"/>
            <a:ext cx="763889" cy="369332"/>
          </a:xfrm>
          <a:prstGeom prst="rect">
            <a:avLst/>
          </a:prstGeom>
          <a:noFill/>
        </p:spPr>
        <p:txBody>
          <a:bodyPr wrap="none" rtlCol="0">
            <a:spAutoFit/>
          </a:bodyPr>
          <a:lstStyle/>
          <a:p>
            <a:r>
              <a:rPr lang="en-US" dirty="0" smtClean="0"/>
              <a:t>iRODS</a:t>
            </a:r>
            <a:endParaRPr lang="en-US" dirty="0"/>
          </a:p>
        </p:txBody>
      </p:sp>
      <p:sp>
        <p:nvSpPr>
          <p:cNvPr id="14" name="TextBox 13"/>
          <p:cNvSpPr txBox="1"/>
          <p:nvPr/>
        </p:nvSpPr>
        <p:spPr>
          <a:xfrm>
            <a:off x="90498" y="1467429"/>
            <a:ext cx="1842364" cy="369332"/>
          </a:xfrm>
          <a:prstGeom prst="rect">
            <a:avLst/>
          </a:prstGeom>
          <a:noFill/>
        </p:spPr>
        <p:txBody>
          <a:bodyPr wrap="none" rtlCol="0">
            <a:spAutoFit/>
          </a:bodyPr>
          <a:lstStyle/>
          <a:p>
            <a:r>
              <a:rPr lang="en-US" dirty="0" smtClean="0"/>
              <a:t>Research Systems</a:t>
            </a:r>
            <a:endParaRPr lang="en-US" dirty="0"/>
          </a:p>
        </p:txBody>
      </p:sp>
      <p:sp>
        <p:nvSpPr>
          <p:cNvPr id="18" name="Freeform 17"/>
          <p:cNvSpPr/>
          <p:nvPr/>
        </p:nvSpPr>
        <p:spPr>
          <a:xfrm>
            <a:off x="1650761" y="2053054"/>
            <a:ext cx="3930057" cy="2061746"/>
          </a:xfrm>
          <a:custGeom>
            <a:avLst/>
            <a:gdLst>
              <a:gd name="connsiteX0" fmla="*/ 3639696 w 3930057"/>
              <a:gd name="connsiteY0" fmla="*/ 0 h 2061746"/>
              <a:gd name="connsiteX1" fmla="*/ 3879182 w 3930057"/>
              <a:gd name="connsiteY1" fmla="*/ 968828 h 2061746"/>
              <a:gd name="connsiteX2" fmla="*/ 2768839 w 3930057"/>
              <a:gd name="connsiteY2" fmla="*/ 2057400 h 2061746"/>
              <a:gd name="connsiteX3" fmla="*/ 2224553 w 3930057"/>
              <a:gd name="connsiteY3" fmla="*/ 1349828 h 2061746"/>
              <a:gd name="connsiteX4" fmla="*/ 210696 w 3930057"/>
              <a:gd name="connsiteY4" fmla="*/ 1338942 h 2061746"/>
              <a:gd name="connsiteX5" fmla="*/ 319553 w 3930057"/>
              <a:gd name="connsiteY5" fmla="*/ 881742 h 2061746"/>
              <a:gd name="connsiteX6" fmla="*/ 2496696 w 3930057"/>
              <a:gd name="connsiteY6" fmla="*/ 870857 h 2061746"/>
              <a:gd name="connsiteX7" fmla="*/ 2921239 w 3930057"/>
              <a:gd name="connsiteY7" fmla="*/ 130628 h 2061746"/>
              <a:gd name="connsiteX8" fmla="*/ 2932125 w 3930057"/>
              <a:gd name="connsiteY8" fmla="*/ 130628 h 20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0057" h="2061746">
                <a:moveTo>
                  <a:pt x="3639696" y="0"/>
                </a:moveTo>
                <a:cubicBezTo>
                  <a:pt x="3832010" y="312964"/>
                  <a:pt x="4024325" y="625928"/>
                  <a:pt x="3879182" y="968828"/>
                </a:cubicBezTo>
                <a:cubicBezTo>
                  <a:pt x="3734039" y="1311728"/>
                  <a:pt x="3044610" y="1993900"/>
                  <a:pt x="2768839" y="2057400"/>
                </a:cubicBezTo>
                <a:cubicBezTo>
                  <a:pt x="2493068" y="2120900"/>
                  <a:pt x="2650910" y="1469571"/>
                  <a:pt x="2224553" y="1349828"/>
                </a:cubicBezTo>
                <a:cubicBezTo>
                  <a:pt x="1798196" y="1230085"/>
                  <a:pt x="528196" y="1416956"/>
                  <a:pt x="210696" y="1338942"/>
                </a:cubicBezTo>
                <a:cubicBezTo>
                  <a:pt x="-106804" y="1260928"/>
                  <a:pt x="-61447" y="959756"/>
                  <a:pt x="319553" y="881742"/>
                </a:cubicBezTo>
                <a:cubicBezTo>
                  <a:pt x="700553" y="803728"/>
                  <a:pt x="2063082" y="996043"/>
                  <a:pt x="2496696" y="870857"/>
                </a:cubicBezTo>
                <a:cubicBezTo>
                  <a:pt x="2930310" y="745671"/>
                  <a:pt x="2848668" y="253999"/>
                  <a:pt x="2921239" y="130628"/>
                </a:cubicBezTo>
                <a:cubicBezTo>
                  <a:pt x="2993810" y="7257"/>
                  <a:pt x="2962967" y="68942"/>
                  <a:pt x="2932125" y="13062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22" name="Straight Arrow Connector 21"/>
          <p:cNvCxnSpPr/>
          <p:nvPr/>
        </p:nvCxnSpPr>
        <p:spPr>
          <a:xfrm>
            <a:off x="5288451" y="2053054"/>
            <a:ext cx="66584" cy="1319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flipH="1">
            <a:off x="4734935" y="3804219"/>
            <a:ext cx="160803" cy="1047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a:off x="2652918" y="3405147"/>
            <a:ext cx="2807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3027586" y="2949903"/>
            <a:ext cx="24901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32324" y="4824968"/>
            <a:ext cx="5602752" cy="1754326"/>
          </a:xfrm>
          <a:prstGeom prst="rect">
            <a:avLst/>
          </a:prstGeom>
          <a:noFill/>
        </p:spPr>
        <p:txBody>
          <a:bodyPr wrap="none" rtlCol="0">
            <a:spAutoFit/>
          </a:bodyPr>
          <a:lstStyle/>
          <a:p>
            <a:pPr marL="342900" indent="-342900">
              <a:buAutoNum type="arabicParenR"/>
            </a:pPr>
            <a:r>
              <a:rPr lang="en-US" dirty="0" smtClean="0">
                <a:solidFill>
                  <a:srgbClr val="000000"/>
                </a:solidFill>
              </a:rPr>
              <a:t>Clinician request for sequence reads on patient X</a:t>
            </a:r>
          </a:p>
          <a:p>
            <a:pPr marL="342900" indent="-342900">
              <a:buAutoNum type="arabicParenR"/>
            </a:pPr>
            <a:r>
              <a:rPr lang="en-US" dirty="0" smtClean="0">
                <a:solidFill>
                  <a:srgbClr val="000000"/>
                </a:solidFill>
              </a:rPr>
              <a:t>Patient id lookup to obtain subject id</a:t>
            </a:r>
          </a:p>
          <a:p>
            <a:pPr marL="342900" indent="-342900">
              <a:buAutoNum type="arabicParenR"/>
            </a:pPr>
            <a:r>
              <a:rPr lang="en-US" dirty="0" smtClean="0">
                <a:solidFill>
                  <a:srgbClr val="000000"/>
                </a:solidFill>
              </a:rPr>
              <a:t>Subject id lookup in iRODS</a:t>
            </a:r>
          </a:p>
          <a:p>
            <a:pPr marL="342900" indent="-342900">
              <a:buAutoNum type="arabicParenR"/>
            </a:pPr>
            <a:r>
              <a:rPr lang="en-US" dirty="0" smtClean="0">
                <a:solidFill>
                  <a:srgbClr val="000000"/>
                </a:solidFill>
              </a:rPr>
              <a:t>Data sets packaged in zip file and retrieved</a:t>
            </a:r>
          </a:p>
          <a:p>
            <a:pPr marL="342900" indent="-342900">
              <a:buAutoNum type="arabicParenR"/>
            </a:pPr>
            <a:r>
              <a:rPr lang="en-US" dirty="0" smtClean="0">
                <a:solidFill>
                  <a:srgbClr val="000000"/>
                </a:solidFill>
              </a:rPr>
              <a:t>Data unzipped and displayed within secure workspace</a:t>
            </a:r>
          </a:p>
          <a:p>
            <a:pPr marL="342900" indent="-342900">
              <a:buAutoNum type="arabicParenR"/>
            </a:pPr>
            <a:endParaRPr lang="en-US" dirty="0" smtClean="0">
              <a:solidFill>
                <a:srgbClr val="000000"/>
              </a:solidFill>
            </a:endParaRPr>
          </a:p>
        </p:txBody>
      </p:sp>
      <p:sp>
        <p:nvSpPr>
          <p:cNvPr id="38" name="TextBox 37"/>
          <p:cNvSpPr txBox="1"/>
          <p:nvPr/>
        </p:nvSpPr>
        <p:spPr>
          <a:xfrm>
            <a:off x="5297079" y="1836761"/>
            <a:ext cx="330540" cy="307777"/>
          </a:xfrm>
          <a:prstGeom prst="rect">
            <a:avLst/>
          </a:prstGeom>
          <a:noFill/>
        </p:spPr>
        <p:txBody>
          <a:bodyPr wrap="none" rtlCol="0">
            <a:spAutoFit/>
          </a:bodyPr>
          <a:lstStyle/>
          <a:p>
            <a:r>
              <a:rPr lang="en-US" sz="1400" dirty="0" smtClean="0"/>
              <a:t>1)</a:t>
            </a:r>
            <a:endParaRPr lang="en-US" sz="1400" dirty="0"/>
          </a:p>
        </p:txBody>
      </p:sp>
      <p:sp>
        <p:nvSpPr>
          <p:cNvPr id="57" name="TextBox 56"/>
          <p:cNvSpPr txBox="1"/>
          <p:nvPr/>
        </p:nvSpPr>
        <p:spPr>
          <a:xfrm>
            <a:off x="3880299" y="3883224"/>
            <a:ext cx="330540" cy="307777"/>
          </a:xfrm>
          <a:prstGeom prst="rect">
            <a:avLst/>
          </a:prstGeom>
          <a:noFill/>
        </p:spPr>
        <p:txBody>
          <a:bodyPr wrap="none" rtlCol="0">
            <a:spAutoFit/>
          </a:bodyPr>
          <a:lstStyle/>
          <a:p>
            <a:r>
              <a:rPr lang="en-US" sz="1400" dirty="0" smtClean="0"/>
              <a:t>2)</a:t>
            </a:r>
            <a:endParaRPr lang="en-US" sz="1400" dirty="0"/>
          </a:p>
        </p:txBody>
      </p:sp>
      <p:sp>
        <p:nvSpPr>
          <p:cNvPr id="58" name="TextBox 57"/>
          <p:cNvSpPr txBox="1"/>
          <p:nvPr/>
        </p:nvSpPr>
        <p:spPr>
          <a:xfrm>
            <a:off x="2472911" y="3546999"/>
            <a:ext cx="330540" cy="307777"/>
          </a:xfrm>
          <a:prstGeom prst="rect">
            <a:avLst/>
          </a:prstGeom>
          <a:noFill/>
        </p:spPr>
        <p:txBody>
          <a:bodyPr wrap="none" rtlCol="0">
            <a:spAutoFit/>
          </a:bodyPr>
          <a:lstStyle/>
          <a:p>
            <a:r>
              <a:rPr lang="en-US" sz="1400" dirty="0" smtClean="0"/>
              <a:t>3)</a:t>
            </a:r>
            <a:endParaRPr lang="en-US" sz="1400" dirty="0"/>
          </a:p>
        </p:txBody>
      </p:sp>
      <p:sp>
        <p:nvSpPr>
          <p:cNvPr id="60" name="TextBox 59"/>
          <p:cNvSpPr txBox="1"/>
          <p:nvPr/>
        </p:nvSpPr>
        <p:spPr>
          <a:xfrm>
            <a:off x="1802276" y="2632211"/>
            <a:ext cx="330540" cy="307777"/>
          </a:xfrm>
          <a:prstGeom prst="rect">
            <a:avLst/>
          </a:prstGeom>
          <a:noFill/>
        </p:spPr>
        <p:txBody>
          <a:bodyPr wrap="none" rtlCol="0">
            <a:spAutoFit/>
          </a:bodyPr>
          <a:lstStyle/>
          <a:p>
            <a:r>
              <a:rPr lang="en-US" sz="1400" dirty="0" smtClean="0"/>
              <a:t>4)</a:t>
            </a:r>
            <a:endParaRPr lang="en-US" sz="1400" dirty="0"/>
          </a:p>
        </p:txBody>
      </p:sp>
      <p:sp>
        <p:nvSpPr>
          <p:cNvPr id="61" name="TextBox 60"/>
          <p:cNvSpPr txBox="1"/>
          <p:nvPr/>
        </p:nvSpPr>
        <p:spPr>
          <a:xfrm>
            <a:off x="3923768" y="2595799"/>
            <a:ext cx="330540" cy="307777"/>
          </a:xfrm>
          <a:prstGeom prst="rect">
            <a:avLst/>
          </a:prstGeom>
          <a:noFill/>
        </p:spPr>
        <p:txBody>
          <a:bodyPr wrap="none" rtlCol="0">
            <a:spAutoFit/>
          </a:bodyPr>
          <a:lstStyle/>
          <a:p>
            <a:r>
              <a:rPr lang="en-US" sz="1400" dirty="0" smtClean="0"/>
              <a:t>5)</a:t>
            </a:r>
            <a:endParaRPr lang="en-US" sz="1400" dirty="0"/>
          </a:p>
        </p:txBody>
      </p:sp>
      <p:sp>
        <p:nvSpPr>
          <p:cNvPr id="63" name="TextBox 62"/>
          <p:cNvSpPr txBox="1"/>
          <p:nvPr/>
        </p:nvSpPr>
        <p:spPr>
          <a:xfrm>
            <a:off x="7451502" y="4888469"/>
            <a:ext cx="1657120" cy="369332"/>
          </a:xfrm>
          <a:prstGeom prst="rect">
            <a:avLst/>
          </a:prstGeom>
          <a:noFill/>
        </p:spPr>
        <p:txBody>
          <a:bodyPr wrap="none" rtlCol="0">
            <a:spAutoFit/>
          </a:bodyPr>
          <a:lstStyle/>
          <a:p>
            <a:r>
              <a:rPr lang="en-US" dirty="0" smtClean="0"/>
              <a:t>Clinical Systems</a:t>
            </a:r>
            <a:endParaRPr lang="en-US" dirty="0"/>
          </a:p>
        </p:txBody>
      </p:sp>
      <p:sp>
        <p:nvSpPr>
          <p:cNvPr id="5" name="TextBox 4"/>
          <p:cNvSpPr txBox="1"/>
          <p:nvPr/>
        </p:nvSpPr>
        <p:spPr>
          <a:xfrm>
            <a:off x="1553981" y="1846372"/>
            <a:ext cx="1722619" cy="646331"/>
          </a:xfrm>
          <a:prstGeom prst="rect">
            <a:avLst/>
          </a:prstGeom>
          <a:noFill/>
        </p:spPr>
        <p:txBody>
          <a:bodyPr wrap="square" rtlCol="0">
            <a:spAutoFit/>
          </a:bodyPr>
          <a:lstStyle/>
          <a:p>
            <a:r>
              <a:rPr lang="en-US" dirty="0" smtClean="0"/>
              <a:t>iRODS-enabled samtools</a:t>
            </a:r>
            <a:endParaRPr lang="en-US" dirty="0"/>
          </a:p>
        </p:txBody>
      </p:sp>
      <p:pic>
        <p:nvPicPr>
          <p:cNvPr id="55" name="Picture 54" descr="unc-logo.jpg"/>
          <p:cNvPicPr>
            <a:picLocks noChangeAspect="1"/>
          </p:cNvPicPr>
          <p:nvPr/>
        </p:nvPicPr>
        <p:blipFill>
          <a:blip r:embed="rId3">
            <a:alphaModFix amt="59000"/>
            <a:extLst>
              <a:ext uri="{28A0092B-C50C-407E-A947-70E740481C1C}">
                <a14:useLocalDpi xmlns:a14="http://schemas.microsoft.com/office/drawing/2010/main" val="0"/>
              </a:ext>
            </a:extLst>
          </a:blip>
          <a:stretch>
            <a:fillRect/>
          </a:stretch>
        </p:blipFill>
        <p:spPr>
          <a:xfrm>
            <a:off x="6758732" y="167826"/>
            <a:ext cx="1983191" cy="537318"/>
          </a:xfrm>
          <a:prstGeom prst="rect">
            <a:avLst/>
          </a:prstGeom>
        </p:spPr>
      </p:pic>
      <p:sp>
        <p:nvSpPr>
          <p:cNvPr id="7" name="Footer Placeholder 6"/>
          <p:cNvSpPr>
            <a:spLocks noGrp="1"/>
          </p:cNvSpPr>
          <p:nvPr>
            <p:ph type="ftr" sz="quarter" idx="11"/>
          </p:nvPr>
        </p:nvSpPr>
        <p:spPr/>
        <p:txBody>
          <a:bodyPr/>
          <a:lstStyle/>
          <a:p>
            <a:r>
              <a:rPr lang="en-US" smtClean="0"/>
              <a:t>iRODS Executive Overview (Summer 2014)</a:t>
            </a:r>
            <a:endParaRPr lang="en-US" dirty="0"/>
          </a:p>
        </p:txBody>
      </p:sp>
      <p:sp>
        <p:nvSpPr>
          <p:cNvPr id="8" name="Slide Number Placeholder 7"/>
          <p:cNvSpPr>
            <a:spLocks noGrp="1"/>
          </p:cNvSpPr>
          <p:nvPr>
            <p:ph type="sldNum" sz="quarter" idx="12"/>
          </p:nvPr>
        </p:nvSpPr>
        <p:spPr/>
        <p:txBody>
          <a:bodyPr/>
          <a:lstStyle/>
          <a:p>
            <a:fld id="{6EB2F830-2162-C648-AB4C-923ABCE61738}" type="slidenum">
              <a:rPr lang="en-US" smtClean="0"/>
              <a:t>29</a:t>
            </a:fld>
            <a:endParaRPr lang="en-US" dirty="0"/>
          </a:p>
        </p:txBody>
      </p:sp>
    </p:spTree>
    <p:extLst>
      <p:ext uri="{BB962C8B-B14F-4D97-AF65-F5344CB8AC3E}">
        <p14:creationId xmlns:p14="http://schemas.microsoft.com/office/powerpoint/2010/main" val="1776957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a:t>
            </a:r>
            <a:r>
              <a:rPr lang="en-US" cap="none" dirty="0" err="1" smtClean="0"/>
              <a:t>i</a:t>
            </a:r>
            <a:r>
              <a:rPr lang="en-US" dirty="0" err="1" smtClean="0"/>
              <a:t>rods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3</a:t>
            </a:fld>
            <a:endParaRPr lang="en-US" dirty="0"/>
          </a:p>
        </p:txBody>
      </p:sp>
    </p:spTree>
    <p:extLst>
      <p:ext uri="{BB962C8B-B14F-4D97-AF65-F5344CB8AC3E}">
        <p14:creationId xmlns:p14="http://schemas.microsoft.com/office/powerpoint/2010/main" val="1280285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9" y="1896537"/>
            <a:ext cx="8675512" cy="1710558"/>
          </a:xfrm>
        </p:spPr>
        <p:txBody>
          <a:bodyPr>
            <a:noAutofit/>
          </a:bodyPr>
          <a:lstStyle/>
          <a:p>
            <a:r>
              <a:rPr lang="en-US" dirty="0" smtClean="0"/>
              <a:t>	Use Case: </a:t>
            </a:r>
            <a:br>
              <a:rPr lang="en-US" dirty="0" smtClean="0"/>
            </a:br>
            <a:r>
              <a:rPr lang="en-US" dirty="0"/>
              <a:t>	</a:t>
            </a:r>
            <a:r>
              <a:rPr lang="en-US" dirty="0" smtClean="0"/>
              <a:t>		The Sanger Institute </a:t>
            </a:r>
            <a:br>
              <a:rPr lang="en-US" dirty="0" smtClean="0"/>
            </a:br>
            <a:r>
              <a:rPr lang="en-US" dirty="0"/>
              <a:t>	</a:t>
            </a:r>
            <a:r>
              <a:rPr lang="en-US" dirty="0" smtClean="0"/>
              <a:t>		(Wellcome Trust Sanger Institute) </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30</a:t>
            </a:fld>
            <a:endParaRPr lang="en-US" dirty="0"/>
          </a:p>
        </p:txBody>
      </p:sp>
      <p:sp>
        <p:nvSpPr>
          <p:cNvPr id="4" name="TextBox 3"/>
          <p:cNvSpPr txBox="1"/>
          <p:nvPr/>
        </p:nvSpPr>
        <p:spPr>
          <a:xfrm>
            <a:off x="5022708" y="4792424"/>
            <a:ext cx="3869193" cy="369332"/>
          </a:xfrm>
          <a:prstGeom prst="rect">
            <a:avLst/>
          </a:prstGeom>
          <a:noFill/>
        </p:spPr>
        <p:txBody>
          <a:bodyPr wrap="none" rtlCol="0">
            <a:spAutoFit/>
          </a:bodyPr>
          <a:lstStyle/>
          <a:p>
            <a:r>
              <a:rPr lang="en-US" dirty="0" smtClean="0">
                <a:latin typeface="Century Gothic"/>
                <a:cs typeface="Century Gothic"/>
              </a:rPr>
              <a:t>Slides courtesy of Peter Clapham</a:t>
            </a:r>
            <a:endParaRPr lang="en-US" dirty="0">
              <a:latin typeface="Century Gothic"/>
              <a:cs typeface="Century Gothic"/>
            </a:endParaRPr>
          </a:p>
        </p:txBody>
      </p:sp>
      <p:sp>
        <p:nvSpPr>
          <p:cNvPr id="3" name="Footer Placeholder 2"/>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4136524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t>iRODS layout</a:t>
            </a:r>
          </a:p>
        </p:txBody>
      </p:sp>
      <p:sp>
        <p:nvSpPr>
          <p:cNvPr id="10242" name="Rectangle 2"/>
          <p:cNvSpPr>
            <a:spLocks noGrp="1" noChangeArrowheads="1"/>
          </p:cNvSpPr>
          <p:nvPr>
            <p:ph idx="1"/>
          </p:nvPr>
        </p:nvSpPr>
        <p:spPr>
          <a:xfrm>
            <a:off x="235390" y="1066100"/>
            <a:ext cx="5093848" cy="4525963"/>
          </a:xfrm>
          <a:ln/>
        </p:spPr>
        <p:txBody>
          <a:bodyPr>
            <a:noAutofit/>
          </a:bodyPr>
          <a:lstStyle/>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Data lands by preference onto iRES servers in the green </a:t>
            </a:r>
            <a:r>
              <a:rPr lang="en-GB" altLang="en-US" sz="1600" dirty="0" smtClean="0">
                <a:solidFill>
                  <a:srgbClr val="000000"/>
                </a:solidFill>
              </a:rPr>
              <a:t>data center </a:t>
            </a:r>
            <a:r>
              <a:rPr lang="en-GB" altLang="en-US" sz="1600" dirty="0">
                <a:solidFill>
                  <a:srgbClr val="000000"/>
                </a:solidFill>
              </a:rPr>
              <a:t>room</a:t>
            </a: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Data is then replicated to </a:t>
            </a:r>
            <a:r>
              <a:rPr lang="en-GB" altLang="en-US" sz="1600" dirty="0" smtClean="0">
                <a:solidFill>
                  <a:srgbClr val="000000"/>
                </a:solidFill>
              </a:rPr>
              <a:t>red data center</a:t>
            </a:r>
            <a:r>
              <a:rPr lang="en-GB" altLang="en-US" sz="1600" dirty="0">
                <a:solidFill>
                  <a:srgbClr val="000000"/>
                </a:solidFill>
              </a:rPr>
              <a:t> room via a resource group rule with checksums added along the way</a:t>
            </a: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Both iRES servers are used for r/o access and replication does work either way if bad stuff happens.</a:t>
            </a: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Various data and metadata integrity</a:t>
            </a: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     Checks are made.</a:t>
            </a: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28613" algn="jus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Simple, scalable and </a:t>
            </a:r>
            <a:r>
              <a:rPr lang="en-GB" altLang="en-US" sz="1600" dirty="0" smtClean="0">
                <a:solidFill>
                  <a:srgbClr val="000000"/>
                </a:solidFill>
              </a:rPr>
              <a:t>reliable</a:t>
            </a:r>
            <a:endParaRPr lang="en-GB" altLang="en-US" sz="1600" dirty="0">
              <a:solidFill>
                <a:srgbClr val="000000"/>
              </a:solidFill>
            </a:endParaRPr>
          </a:p>
        </p:txBody>
      </p:sp>
      <p:sp>
        <p:nvSpPr>
          <p:cNvPr id="10243" name="AutoShape 3"/>
          <p:cNvSpPr>
            <a:spLocks noChangeArrowheads="1"/>
          </p:cNvSpPr>
          <p:nvPr/>
        </p:nvSpPr>
        <p:spPr bwMode="auto">
          <a:xfrm>
            <a:off x="6119813" y="1439863"/>
            <a:ext cx="792162" cy="21590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4" name="AutoShape 4"/>
          <p:cNvSpPr>
            <a:spLocks noChangeArrowheads="1"/>
          </p:cNvSpPr>
          <p:nvPr/>
        </p:nvSpPr>
        <p:spPr bwMode="auto">
          <a:xfrm>
            <a:off x="6911975" y="1674813"/>
            <a:ext cx="792163" cy="21590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5" name="AutoShape 5"/>
          <p:cNvSpPr>
            <a:spLocks noChangeArrowheads="1"/>
          </p:cNvSpPr>
          <p:nvPr/>
        </p:nvSpPr>
        <p:spPr bwMode="auto">
          <a:xfrm>
            <a:off x="6911975" y="1439863"/>
            <a:ext cx="792163" cy="21590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6" name="AutoShape 6"/>
          <p:cNvSpPr>
            <a:spLocks noChangeArrowheads="1"/>
          </p:cNvSpPr>
          <p:nvPr/>
        </p:nvSpPr>
        <p:spPr bwMode="auto">
          <a:xfrm>
            <a:off x="6119813" y="1674813"/>
            <a:ext cx="792162" cy="21590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7" name="AutoShape 7"/>
          <p:cNvSpPr>
            <a:spLocks noChangeArrowheads="1"/>
          </p:cNvSpPr>
          <p:nvPr/>
        </p:nvSpPr>
        <p:spPr bwMode="auto">
          <a:xfrm>
            <a:off x="6551613" y="2160588"/>
            <a:ext cx="720725" cy="360362"/>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8" name="AutoShape 8"/>
          <p:cNvSpPr>
            <a:spLocks noChangeArrowheads="1"/>
          </p:cNvSpPr>
          <p:nvPr/>
        </p:nvSpPr>
        <p:spPr bwMode="auto">
          <a:xfrm>
            <a:off x="6983413" y="2735263"/>
            <a:ext cx="720725" cy="36036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49" name="AutoShape 9"/>
          <p:cNvSpPr>
            <a:spLocks noChangeArrowheads="1"/>
          </p:cNvSpPr>
          <p:nvPr/>
        </p:nvSpPr>
        <p:spPr bwMode="auto">
          <a:xfrm>
            <a:off x="6119813" y="2735263"/>
            <a:ext cx="720725" cy="36036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0" name="AutoShape 10"/>
          <p:cNvSpPr>
            <a:spLocks noChangeArrowheads="1"/>
          </p:cNvSpPr>
          <p:nvPr/>
        </p:nvSpPr>
        <p:spPr bwMode="auto">
          <a:xfrm>
            <a:off x="5327650" y="3311525"/>
            <a:ext cx="1079500" cy="503238"/>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1" name="AutoShape 11"/>
          <p:cNvSpPr>
            <a:spLocks noChangeArrowheads="1"/>
          </p:cNvSpPr>
          <p:nvPr/>
        </p:nvSpPr>
        <p:spPr bwMode="auto">
          <a:xfrm>
            <a:off x="5329238" y="4030663"/>
            <a:ext cx="1079500" cy="1944687"/>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2" name="AutoShape 12"/>
          <p:cNvSpPr>
            <a:spLocks noChangeArrowheads="1"/>
          </p:cNvSpPr>
          <p:nvPr/>
        </p:nvSpPr>
        <p:spPr bwMode="auto">
          <a:xfrm>
            <a:off x="7473950" y="3311525"/>
            <a:ext cx="1079500" cy="503238"/>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3" name="AutoShape 13"/>
          <p:cNvSpPr>
            <a:spLocks noChangeArrowheads="1"/>
          </p:cNvSpPr>
          <p:nvPr/>
        </p:nvSpPr>
        <p:spPr bwMode="auto">
          <a:xfrm>
            <a:off x="7488238" y="4032250"/>
            <a:ext cx="1079500" cy="1944688"/>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54" name="Text Box 14"/>
          <p:cNvSpPr txBox="1">
            <a:spLocks noChangeArrowheads="1"/>
          </p:cNvSpPr>
          <p:nvPr/>
        </p:nvSpPr>
        <p:spPr bwMode="auto">
          <a:xfrm>
            <a:off x="7775575" y="1373188"/>
            <a:ext cx="113506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lgn="ctr">
              <a:buClrTx/>
              <a:buFontTx/>
              <a:buNone/>
            </a:pPr>
            <a:r>
              <a:rPr lang="en-GB" altLang="en-US" sz="1400" dirty="0">
                <a:solidFill>
                  <a:schemeClr val="tx1"/>
                </a:solidFill>
              </a:rPr>
              <a:t>Oracle RAC</a:t>
            </a:r>
          </a:p>
          <a:p>
            <a:pPr algn="ctr">
              <a:buClrTx/>
              <a:buFontTx/>
              <a:buNone/>
            </a:pPr>
            <a:r>
              <a:rPr lang="en-GB" altLang="en-US" sz="1400" dirty="0">
                <a:solidFill>
                  <a:schemeClr val="tx1"/>
                </a:solidFill>
              </a:rPr>
              <a:t>Cluster</a:t>
            </a:r>
          </a:p>
        </p:txBody>
      </p:sp>
      <p:sp>
        <p:nvSpPr>
          <p:cNvPr id="10255" name="Text Box 15"/>
          <p:cNvSpPr txBox="1">
            <a:spLocks noChangeArrowheads="1"/>
          </p:cNvSpPr>
          <p:nvPr/>
        </p:nvSpPr>
        <p:spPr bwMode="auto">
          <a:xfrm>
            <a:off x="7705725" y="2160588"/>
            <a:ext cx="1295400" cy="303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buClrTx/>
              <a:buFontTx/>
              <a:buNone/>
            </a:pPr>
            <a:r>
              <a:rPr lang="en-GB" altLang="en-US" sz="1400" dirty="0">
                <a:solidFill>
                  <a:schemeClr val="tx1"/>
                </a:solidFill>
              </a:rPr>
              <a:t>IRODS server</a:t>
            </a:r>
          </a:p>
        </p:txBody>
      </p:sp>
      <p:sp>
        <p:nvSpPr>
          <p:cNvPr id="10256" name="Text Box 16"/>
          <p:cNvSpPr txBox="1">
            <a:spLocks noChangeArrowheads="1"/>
          </p:cNvSpPr>
          <p:nvPr/>
        </p:nvSpPr>
        <p:spPr bwMode="auto">
          <a:xfrm>
            <a:off x="7775575" y="2735263"/>
            <a:ext cx="1235075"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buClrTx/>
              <a:buFontTx/>
              <a:buNone/>
            </a:pPr>
            <a:r>
              <a:rPr lang="en-GB" altLang="en-US" sz="1400" dirty="0">
                <a:solidFill>
                  <a:schemeClr val="tx1"/>
                </a:solidFill>
              </a:rPr>
              <a:t>IRES servers</a:t>
            </a:r>
          </a:p>
        </p:txBody>
      </p:sp>
      <p:sp>
        <p:nvSpPr>
          <p:cNvPr id="10257" name="Text Box 17"/>
          <p:cNvSpPr txBox="1">
            <a:spLocks noChangeArrowheads="1"/>
          </p:cNvSpPr>
          <p:nvPr/>
        </p:nvSpPr>
        <p:spPr bwMode="auto">
          <a:xfrm>
            <a:off x="6480175" y="3816350"/>
            <a:ext cx="866775" cy="1368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lgn="ctr">
              <a:buClrTx/>
              <a:buFontTx/>
              <a:buNone/>
            </a:pPr>
            <a:r>
              <a:rPr lang="en-GB" altLang="en-US" sz="1400" dirty="0">
                <a:solidFill>
                  <a:schemeClr val="tx1"/>
                </a:solidFill>
              </a:rPr>
              <a:t>SAN </a:t>
            </a:r>
          </a:p>
          <a:p>
            <a:pPr algn="ctr">
              <a:buClrTx/>
              <a:buFontTx/>
              <a:buNone/>
            </a:pPr>
            <a:r>
              <a:rPr lang="en-GB" altLang="en-US" sz="1400" dirty="0">
                <a:solidFill>
                  <a:schemeClr val="tx1"/>
                </a:solidFill>
              </a:rPr>
              <a:t>attached</a:t>
            </a:r>
          </a:p>
          <a:p>
            <a:pPr algn="ctr">
              <a:buClrTx/>
              <a:buFontTx/>
              <a:buNone/>
            </a:pPr>
            <a:r>
              <a:rPr lang="en-GB" altLang="en-US" sz="1400" dirty="0">
                <a:solidFill>
                  <a:schemeClr val="tx1"/>
                </a:solidFill>
              </a:rPr>
              <a:t>luns</a:t>
            </a:r>
          </a:p>
          <a:p>
            <a:pPr algn="ctr">
              <a:buClrTx/>
              <a:buFontTx/>
              <a:buNone/>
            </a:pPr>
            <a:r>
              <a:rPr lang="en-GB" altLang="en-US" sz="1400" dirty="0">
                <a:solidFill>
                  <a:schemeClr val="tx1"/>
                </a:solidFill>
              </a:rPr>
              <a:t>from </a:t>
            </a:r>
          </a:p>
          <a:p>
            <a:pPr algn="ctr">
              <a:buClrTx/>
              <a:buFontTx/>
              <a:buNone/>
            </a:pPr>
            <a:r>
              <a:rPr lang="en-GB" altLang="en-US" sz="1400" dirty="0">
                <a:solidFill>
                  <a:schemeClr val="tx1"/>
                </a:solidFill>
              </a:rPr>
              <a:t>various</a:t>
            </a:r>
          </a:p>
          <a:p>
            <a:pPr algn="ctr">
              <a:buClrTx/>
              <a:buFontTx/>
              <a:buNone/>
            </a:pPr>
            <a:r>
              <a:rPr lang="en-GB" altLang="en-US" sz="1400" dirty="0">
                <a:solidFill>
                  <a:schemeClr val="tx1"/>
                </a:solidFill>
              </a:rPr>
              <a:t>vendors</a:t>
            </a:r>
          </a:p>
        </p:txBody>
      </p:sp>
      <p:cxnSp>
        <p:nvCxnSpPr>
          <p:cNvPr id="10258" name="AutoShape 18"/>
          <p:cNvCxnSpPr>
            <a:cxnSpLocks noChangeShapeType="1"/>
            <a:stCxn id="10249" idx="2"/>
            <a:endCxn id="10250" idx="0"/>
          </p:cNvCxnSpPr>
          <p:nvPr/>
        </p:nvCxnSpPr>
        <p:spPr bwMode="auto">
          <a:xfrm flipH="1">
            <a:off x="5867400" y="3095625"/>
            <a:ext cx="612775" cy="2159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59" name="AutoShape 19"/>
          <p:cNvCxnSpPr>
            <a:cxnSpLocks noChangeShapeType="1"/>
            <a:stCxn id="10248" idx="2"/>
            <a:endCxn id="10252" idx="0"/>
          </p:cNvCxnSpPr>
          <p:nvPr/>
        </p:nvCxnSpPr>
        <p:spPr bwMode="auto">
          <a:xfrm>
            <a:off x="7343775" y="3095625"/>
            <a:ext cx="669925" cy="2159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0" name="AutoShape 20"/>
          <p:cNvCxnSpPr>
            <a:cxnSpLocks noChangeShapeType="1"/>
            <a:stCxn id="10249" idx="2"/>
            <a:endCxn id="10249" idx="2"/>
          </p:cNvCxnSpPr>
          <p:nvPr/>
        </p:nvCxnSpPr>
        <p:spPr bwMode="auto">
          <a:xfrm>
            <a:off x="6480175" y="3095625"/>
            <a:ext cx="1588" cy="15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1" name="AutoShape 21"/>
          <p:cNvCxnSpPr>
            <a:cxnSpLocks noChangeShapeType="1"/>
            <a:stCxn id="10247" idx="2"/>
            <a:endCxn id="10249" idx="0"/>
          </p:cNvCxnSpPr>
          <p:nvPr/>
        </p:nvCxnSpPr>
        <p:spPr bwMode="auto">
          <a:xfrm flipH="1">
            <a:off x="6480175" y="2520950"/>
            <a:ext cx="431800" cy="214313"/>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2" name="AutoShape 22"/>
          <p:cNvCxnSpPr>
            <a:cxnSpLocks noChangeShapeType="1"/>
            <a:stCxn id="10247" idx="2"/>
            <a:endCxn id="10248" idx="0"/>
          </p:cNvCxnSpPr>
          <p:nvPr/>
        </p:nvCxnSpPr>
        <p:spPr bwMode="auto">
          <a:xfrm>
            <a:off x="6911975" y="2520950"/>
            <a:ext cx="431800" cy="214313"/>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63" name="AutoShape 23"/>
          <p:cNvCxnSpPr>
            <a:cxnSpLocks noChangeShapeType="1"/>
            <a:stCxn id="10246" idx="3"/>
            <a:endCxn id="10247" idx="0"/>
          </p:cNvCxnSpPr>
          <p:nvPr/>
        </p:nvCxnSpPr>
        <p:spPr bwMode="auto">
          <a:xfrm>
            <a:off x="6911975" y="1782763"/>
            <a:ext cx="1588" cy="377825"/>
          </a:xfrm>
          <a:prstGeom prst="straightConnector1">
            <a:avLst/>
          </a:prstGeom>
          <a:noFill/>
          <a:ln w="9360"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64" name="AutoShape 24"/>
          <p:cNvSpPr>
            <a:spLocks noChangeArrowheads="1"/>
          </p:cNvSpPr>
          <p:nvPr/>
        </p:nvSpPr>
        <p:spPr bwMode="auto">
          <a:xfrm>
            <a:off x="5903913" y="4176713"/>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65" name="AutoShape 25"/>
          <p:cNvSpPr>
            <a:spLocks noChangeArrowheads="1"/>
          </p:cNvSpPr>
          <p:nvPr/>
        </p:nvSpPr>
        <p:spPr bwMode="auto">
          <a:xfrm>
            <a:off x="5543550" y="4176713"/>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66" name="AutoShape 26"/>
          <p:cNvSpPr>
            <a:spLocks noChangeArrowheads="1"/>
          </p:cNvSpPr>
          <p:nvPr/>
        </p:nvSpPr>
        <p:spPr bwMode="auto">
          <a:xfrm>
            <a:off x="5903913" y="4535488"/>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67" name="AutoShape 27"/>
          <p:cNvSpPr>
            <a:spLocks noChangeArrowheads="1"/>
          </p:cNvSpPr>
          <p:nvPr/>
        </p:nvSpPr>
        <p:spPr bwMode="auto">
          <a:xfrm>
            <a:off x="5543550" y="4535488"/>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68" name="AutoShape 28"/>
          <p:cNvSpPr>
            <a:spLocks noChangeArrowheads="1"/>
          </p:cNvSpPr>
          <p:nvPr/>
        </p:nvSpPr>
        <p:spPr bwMode="auto">
          <a:xfrm>
            <a:off x="5903913" y="4895850"/>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69" name="AutoShape 29"/>
          <p:cNvSpPr>
            <a:spLocks noChangeArrowheads="1"/>
          </p:cNvSpPr>
          <p:nvPr/>
        </p:nvSpPr>
        <p:spPr bwMode="auto">
          <a:xfrm>
            <a:off x="5543550" y="4895850"/>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0" name="AutoShape 30"/>
          <p:cNvSpPr>
            <a:spLocks noChangeArrowheads="1"/>
          </p:cNvSpPr>
          <p:nvPr/>
        </p:nvSpPr>
        <p:spPr bwMode="auto">
          <a:xfrm>
            <a:off x="5903913" y="5256213"/>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1" name="AutoShape 31"/>
          <p:cNvSpPr>
            <a:spLocks noChangeArrowheads="1"/>
          </p:cNvSpPr>
          <p:nvPr/>
        </p:nvSpPr>
        <p:spPr bwMode="auto">
          <a:xfrm>
            <a:off x="5543550" y="5256213"/>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2" name="AutoShape 32"/>
          <p:cNvSpPr>
            <a:spLocks noChangeArrowheads="1"/>
          </p:cNvSpPr>
          <p:nvPr/>
        </p:nvSpPr>
        <p:spPr bwMode="auto">
          <a:xfrm>
            <a:off x="5903913" y="5600700"/>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3" name="AutoShape 33"/>
          <p:cNvSpPr>
            <a:spLocks noChangeArrowheads="1"/>
          </p:cNvSpPr>
          <p:nvPr/>
        </p:nvSpPr>
        <p:spPr bwMode="auto">
          <a:xfrm>
            <a:off x="5543550" y="5600700"/>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4" name="AutoShape 34"/>
          <p:cNvSpPr>
            <a:spLocks noChangeArrowheads="1"/>
          </p:cNvSpPr>
          <p:nvPr/>
        </p:nvSpPr>
        <p:spPr bwMode="auto">
          <a:xfrm>
            <a:off x="5903913" y="3455988"/>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5" name="AutoShape 35"/>
          <p:cNvSpPr>
            <a:spLocks noChangeArrowheads="1"/>
          </p:cNvSpPr>
          <p:nvPr/>
        </p:nvSpPr>
        <p:spPr bwMode="auto">
          <a:xfrm>
            <a:off x="5543550" y="3455988"/>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6" name="AutoShape 36"/>
          <p:cNvSpPr>
            <a:spLocks noChangeArrowheads="1"/>
          </p:cNvSpPr>
          <p:nvPr/>
        </p:nvSpPr>
        <p:spPr bwMode="auto">
          <a:xfrm>
            <a:off x="8064500" y="3455988"/>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7" name="AutoShape 37"/>
          <p:cNvSpPr>
            <a:spLocks noChangeArrowheads="1"/>
          </p:cNvSpPr>
          <p:nvPr/>
        </p:nvSpPr>
        <p:spPr bwMode="auto">
          <a:xfrm>
            <a:off x="7704138" y="3455988"/>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8" name="AutoShape 38"/>
          <p:cNvSpPr>
            <a:spLocks noChangeArrowheads="1"/>
          </p:cNvSpPr>
          <p:nvPr/>
        </p:nvSpPr>
        <p:spPr bwMode="auto">
          <a:xfrm>
            <a:off x="8064500" y="4176713"/>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79" name="AutoShape 39"/>
          <p:cNvSpPr>
            <a:spLocks noChangeArrowheads="1"/>
          </p:cNvSpPr>
          <p:nvPr/>
        </p:nvSpPr>
        <p:spPr bwMode="auto">
          <a:xfrm>
            <a:off x="7704138" y="4176713"/>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0" name="AutoShape 40"/>
          <p:cNvSpPr>
            <a:spLocks noChangeArrowheads="1"/>
          </p:cNvSpPr>
          <p:nvPr/>
        </p:nvSpPr>
        <p:spPr bwMode="auto">
          <a:xfrm>
            <a:off x="8064500" y="4535488"/>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1" name="AutoShape 41"/>
          <p:cNvSpPr>
            <a:spLocks noChangeArrowheads="1"/>
          </p:cNvSpPr>
          <p:nvPr/>
        </p:nvSpPr>
        <p:spPr bwMode="auto">
          <a:xfrm>
            <a:off x="7704138" y="4535488"/>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2" name="AutoShape 42"/>
          <p:cNvSpPr>
            <a:spLocks noChangeArrowheads="1"/>
          </p:cNvSpPr>
          <p:nvPr/>
        </p:nvSpPr>
        <p:spPr bwMode="auto">
          <a:xfrm>
            <a:off x="8064500" y="4895850"/>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3" name="AutoShape 43"/>
          <p:cNvSpPr>
            <a:spLocks noChangeArrowheads="1"/>
          </p:cNvSpPr>
          <p:nvPr/>
        </p:nvSpPr>
        <p:spPr bwMode="auto">
          <a:xfrm>
            <a:off x="7704138" y="4895850"/>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4" name="AutoShape 44"/>
          <p:cNvSpPr>
            <a:spLocks noChangeArrowheads="1"/>
          </p:cNvSpPr>
          <p:nvPr/>
        </p:nvSpPr>
        <p:spPr bwMode="auto">
          <a:xfrm>
            <a:off x="8064500" y="5256213"/>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5" name="AutoShape 45"/>
          <p:cNvSpPr>
            <a:spLocks noChangeArrowheads="1"/>
          </p:cNvSpPr>
          <p:nvPr/>
        </p:nvSpPr>
        <p:spPr bwMode="auto">
          <a:xfrm>
            <a:off x="7704138" y="5256213"/>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6" name="AutoShape 46"/>
          <p:cNvSpPr>
            <a:spLocks noChangeArrowheads="1"/>
          </p:cNvSpPr>
          <p:nvPr/>
        </p:nvSpPr>
        <p:spPr bwMode="auto">
          <a:xfrm>
            <a:off x="8064500" y="5600700"/>
            <a:ext cx="287338"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7" name="AutoShape 47"/>
          <p:cNvSpPr>
            <a:spLocks noChangeArrowheads="1"/>
          </p:cNvSpPr>
          <p:nvPr/>
        </p:nvSpPr>
        <p:spPr bwMode="auto">
          <a:xfrm>
            <a:off x="7704138" y="5600700"/>
            <a:ext cx="287337" cy="215900"/>
          </a:xfrm>
          <a:prstGeom prst="can">
            <a:avLst>
              <a:gd name="adj" fmla="val 50000"/>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0288" name="Text Box 48"/>
          <p:cNvSpPr txBox="1">
            <a:spLocks noChangeArrowheads="1"/>
          </p:cNvSpPr>
          <p:nvPr/>
        </p:nvSpPr>
        <p:spPr bwMode="auto">
          <a:xfrm>
            <a:off x="4673600" y="2273300"/>
            <a:ext cx="4108450" cy="3444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pic>
        <p:nvPicPr>
          <p:cNvPr id="52"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64" y="167826"/>
            <a:ext cx="1891574" cy="549814"/>
          </a:xfrm>
          <a:prstGeom prst="rect">
            <a:avLst/>
          </a:prstGeom>
          <a:solidFill>
            <a:schemeClr val="bg1">
              <a:lumMod val="65000"/>
            </a:schemeClr>
          </a:solidFill>
          <a:ln>
            <a:noFill/>
          </a:ln>
          <a:effectLst/>
          <a:extLst/>
        </p:spPr>
      </p:pic>
      <p:sp>
        <p:nvSpPr>
          <p:cNvPr id="2" name="Footer Placeholder 1"/>
          <p:cNvSpPr>
            <a:spLocks noGrp="1"/>
          </p:cNvSpPr>
          <p:nvPr>
            <p:ph type="ftr" sz="quarter" idx="11"/>
          </p:nvPr>
        </p:nvSpPr>
        <p:spPr/>
        <p:txBody>
          <a:bodyPr/>
          <a:lstStyle/>
          <a:p>
            <a:r>
              <a:rPr lang="en-US" smtClean="0"/>
              <a:t>iRODS Executive Overview (Summer 2014)</a:t>
            </a:r>
            <a:endParaRPr lang="en-US" dirty="0"/>
          </a:p>
        </p:txBody>
      </p:sp>
      <p:sp>
        <p:nvSpPr>
          <p:cNvPr id="3" name="Slide Number Placeholder 2"/>
          <p:cNvSpPr>
            <a:spLocks noGrp="1"/>
          </p:cNvSpPr>
          <p:nvPr>
            <p:ph type="sldNum" sz="quarter" idx="12"/>
          </p:nvPr>
        </p:nvSpPr>
        <p:spPr/>
        <p:txBody>
          <a:bodyPr/>
          <a:lstStyle/>
          <a:p>
            <a:fld id="{6EB2F830-2162-C648-AB4C-923ABCE61738}" type="slidenum">
              <a:rPr lang="en-US" smtClean="0"/>
              <a:t>31</a:t>
            </a:fld>
            <a:endParaRPr lang="en-US" dirty="0"/>
          </a:p>
        </p:txBody>
      </p:sp>
    </p:spTree>
    <p:extLst>
      <p:ext uri="{BB962C8B-B14F-4D97-AF65-F5344CB8AC3E}">
        <p14:creationId xmlns:p14="http://schemas.microsoft.com/office/powerpoint/2010/main" val="24825242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Metadata-Rich</a:t>
            </a:r>
            <a:endParaRPr lang="en-GB" altLang="en-US" dirty="0"/>
          </a:p>
        </p:txBody>
      </p:sp>
      <p:sp>
        <p:nvSpPr>
          <p:cNvPr id="11266" name="Rectangle 2"/>
          <p:cNvSpPr>
            <a:spLocks noGrp="1" noChangeArrowheads="1"/>
          </p:cNvSpPr>
          <p:nvPr>
            <p:ph idx="1"/>
          </p:nvPr>
        </p:nvSpPr>
        <p:spPr>
          <a:xfrm>
            <a:off x="235390" y="1066100"/>
            <a:ext cx="4731898" cy="4525963"/>
          </a:xfrm>
          <a:ln/>
        </p:spPr>
        <p:txBody>
          <a:bodyPr>
            <a:normAutofit/>
          </a:bodyPr>
          <a:lstStyle/>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 </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Example attribute </a:t>
            </a:r>
            <a:r>
              <a:rPr lang="en-GB" altLang="en-US" sz="1600" dirty="0" smtClean="0">
                <a:solidFill>
                  <a:srgbClr val="000000"/>
                </a:solidFill>
              </a:rPr>
              <a:t>fields </a:t>
            </a:r>
            <a:r>
              <a:rPr lang="en-GB" altLang="en-US" sz="1600" dirty="0">
                <a:solidFill>
                  <a:srgbClr val="000000"/>
                </a:solidFill>
              </a:rPr>
              <a:t>→</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Users query and access data largely from local compute clusters</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Users access iRODS locally via the </a:t>
            </a:r>
            <a:r>
              <a:rPr lang="en-GB" altLang="en-US" sz="1600" dirty="0" smtClean="0">
                <a:solidFill>
                  <a:srgbClr val="000000"/>
                </a:solidFill>
              </a:rPr>
              <a:t>command line interface</a:t>
            </a:r>
            <a:endParaRPr lang="en-GB" altLang="en-US" sz="1600" dirty="0">
              <a:solidFill>
                <a:srgbClr val="000000"/>
              </a:solidFill>
            </a:endParaRPr>
          </a:p>
        </p:txBody>
      </p:sp>
      <p:sp>
        <p:nvSpPr>
          <p:cNvPr id="11267" name="Rectangle 3"/>
          <p:cNvSpPr>
            <a:spLocks noGrp="1" noChangeArrowheads="1"/>
          </p:cNvSpPr>
          <p:nvPr>
            <p:ph type="body" idx="4294967295"/>
          </p:nvPr>
        </p:nvSpPr>
        <p:spPr>
          <a:xfrm>
            <a:off x="4967288" y="1150938"/>
            <a:ext cx="4176712" cy="5184775"/>
          </a:xfrm>
          <a:ln/>
        </p:spPr>
        <p:txBody>
          <a:bodyPr>
            <a:normAutofit fontScale="77500" lnSpcReduction="20000"/>
          </a:bodyPr>
          <a:lstStyle/>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library</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total_reads</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type</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lane</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is_paired_read</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study_accession_number</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library_id</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sample_accession_number</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sample_public_name</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manual_qc</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tag</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sample_common_name</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md5</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tag_index</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study_title</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study_id</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reference</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sample</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target</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sample_id</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id_run</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study</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t>attribute: alignment</a:t>
            </a:r>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p>
          <a:p>
            <a:pPr indent="-33020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64" y="167826"/>
            <a:ext cx="1891574" cy="549814"/>
          </a:xfrm>
          <a:prstGeom prst="rect">
            <a:avLst/>
          </a:prstGeom>
          <a:solidFill>
            <a:schemeClr val="bg1">
              <a:lumMod val="65000"/>
            </a:schemeClr>
          </a:solidFill>
          <a:ln>
            <a:noFill/>
          </a:ln>
          <a:effectLst/>
          <a:extLst/>
        </p:spPr>
      </p:pic>
      <p:sp>
        <p:nvSpPr>
          <p:cNvPr id="2" name="Footer Placeholder 1"/>
          <p:cNvSpPr>
            <a:spLocks noGrp="1"/>
          </p:cNvSpPr>
          <p:nvPr>
            <p:ph type="ftr" sz="quarter" idx="11"/>
          </p:nvPr>
        </p:nvSpPr>
        <p:spPr/>
        <p:txBody>
          <a:bodyPr/>
          <a:lstStyle/>
          <a:p>
            <a:r>
              <a:rPr lang="en-US" smtClean="0"/>
              <a:t>iRODS Executive Overview (Summer 2014)</a:t>
            </a:r>
            <a:endParaRPr lang="en-US" dirty="0"/>
          </a:p>
        </p:txBody>
      </p:sp>
      <p:sp>
        <p:nvSpPr>
          <p:cNvPr id="3" name="Slide Number Placeholder 2"/>
          <p:cNvSpPr>
            <a:spLocks noGrp="1"/>
          </p:cNvSpPr>
          <p:nvPr>
            <p:ph type="sldNum" sz="quarter" idx="12"/>
          </p:nvPr>
        </p:nvSpPr>
        <p:spPr/>
        <p:txBody>
          <a:bodyPr/>
          <a:lstStyle/>
          <a:p>
            <a:fld id="{6EB2F830-2162-C648-AB4C-923ABCE61738}" type="slidenum">
              <a:rPr lang="en-US" smtClean="0"/>
              <a:t>32</a:t>
            </a:fld>
            <a:endParaRPr lang="en-US" dirty="0"/>
          </a:p>
        </p:txBody>
      </p:sp>
    </p:spTree>
    <p:extLst>
      <p:ext uri="{BB962C8B-B14F-4D97-AF65-F5344CB8AC3E}">
        <p14:creationId xmlns:p14="http://schemas.microsoft.com/office/powerpoint/2010/main" val="199539671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a:t>Sanger Zone Arrangement</a:t>
            </a:r>
          </a:p>
        </p:txBody>
      </p:sp>
      <p:sp>
        <p:nvSpPr>
          <p:cNvPr id="15362" name="AutoShape 2"/>
          <p:cNvSpPr>
            <a:spLocks noChangeArrowheads="1"/>
          </p:cNvSpPr>
          <p:nvPr/>
        </p:nvSpPr>
        <p:spPr bwMode="auto">
          <a:xfrm>
            <a:off x="1506538"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3" name="AutoShape 3"/>
          <p:cNvSpPr>
            <a:spLocks noChangeArrowheads="1"/>
          </p:cNvSpPr>
          <p:nvPr/>
        </p:nvSpPr>
        <p:spPr bwMode="auto">
          <a:xfrm>
            <a:off x="1774825"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4" name="AutoShape 4"/>
          <p:cNvSpPr>
            <a:spLocks noChangeArrowheads="1"/>
          </p:cNvSpPr>
          <p:nvPr/>
        </p:nvSpPr>
        <p:spPr bwMode="auto">
          <a:xfrm>
            <a:off x="1774825"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5" name="AutoShape 5"/>
          <p:cNvSpPr>
            <a:spLocks noChangeArrowheads="1"/>
          </p:cNvSpPr>
          <p:nvPr/>
        </p:nvSpPr>
        <p:spPr bwMode="auto">
          <a:xfrm>
            <a:off x="1506538"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6" name="AutoShape 6"/>
          <p:cNvSpPr>
            <a:spLocks noChangeArrowheads="1"/>
          </p:cNvSpPr>
          <p:nvPr/>
        </p:nvSpPr>
        <p:spPr bwMode="auto">
          <a:xfrm>
            <a:off x="1652588" y="3943350"/>
            <a:ext cx="242887" cy="17145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7" name="AutoShape 7"/>
          <p:cNvSpPr>
            <a:spLocks noChangeArrowheads="1"/>
          </p:cNvSpPr>
          <p:nvPr/>
        </p:nvSpPr>
        <p:spPr bwMode="auto">
          <a:xfrm>
            <a:off x="1797050" y="4216400"/>
            <a:ext cx="242888" cy="171450"/>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8" name="AutoShape 8"/>
          <p:cNvSpPr>
            <a:spLocks noChangeArrowheads="1"/>
          </p:cNvSpPr>
          <p:nvPr/>
        </p:nvSpPr>
        <p:spPr bwMode="auto">
          <a:xfrm>
            <a:off x="1506538" y="4216400"/>
            <a:ext cx="242887" cy="171450"/>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69" name="AutoShape 9"/>
          <p:cNvSpPr>
            <a:spLocks noChangeArrowheads="1"/>
          </p:cNvSpPr>
          <p:nvPr/>
        </p:nvSpPr>
        <p:spPr bwMode="auto">
          <a:xfrm>
            <a:off x="1239838" y="4491038"/>
            <a:ext cx="363537" cy="23971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70" name="AutoShape 10"/>
          <p:cNvSpPr>
            <a:spLocks noChangeArrowheads="1"/>
          </p:cNvSpPr>
          <p:nvPr/>
        </p:nvSpPr>
        <p:spPr bwMode="auto">
          <a:xfrm>
            <a:off x="1239838" y="4833938"/>
            <a:ext cx="365125" cy="92551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71" name="AutoShape 11"/>
          <p:cNvSpPr>
            <a:spLocks noChangeArrowheads="1"/>
          </p:cNvSpPr>
          <p:nvPr/>
        </p:nvSpPr>
        <p:spPr bwMode="auto">
          <a:xfrm>
            <a:off x="1963738" y="4491038"/>
            <a:ext cx="363537" cy="2397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72" name="AutoShape 12"/>
          <p:cNvSpPr>
            <a:spLocks noChangeArrowheads="1"/>
          </p:cNvSpPr>
          <p:nvPr/>
        </p:nvSpPr>
        <p:spPr bwMode="auto">
          <a:xfrm>
            <a:off x="1968500" y="4833938"/>
            <a:ext cx="363538" cy="9255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15373" name="AutoShape 13"/>
          <p:cNvCxnSpPr>
            <a:cxnSpLocks noChangeShapeType="1"/>
            <a:stCxn id="15368" idx="2"/>
            <a:endCxn id="15369" idx="0"/>
          </p:cNvCxnSpPr>
          <p:nvPr/>
        </p:nvCxnSpPr>
        <p:spPr bwMode="auto">
          <a:xfrm flipH="1">
            <a:off x="1422400" y="4387850"/>
            <a:ext cx="206375"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4" name="AutoShape 14"/>
          <p:cNvCxnSpPr>
            <a:cxnSpLocks noChangeShapeType="1"/>
            <a:stCxn id="15367" idx="2"/>
            <a:endCxn id="15371" idx="0"/>
          </p:cNvCxnSpPr>
          <p:nvPr/>
        </p:nvCxnSpPr>
        <p:spPr bwMode="auto">
          <a:xfrm>
            <a:off x="1917700" y="4387850"/>
            <a:ext cx="227013"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5" name="AutoShape 15"/>
          <p:cNvCxnSpPr>
            <a:cxnSpLocks noChangeShapeType="1"/>
            <a:stCxn id="15368" idx="2"/>
            <a:endCxn id="15368" idx="2"/>
          </p:cNvCxnSpPr>
          <p:nvPr/>
        </p:nvCxnSpPr>
        <p:spPr bwMode="auto">
          <a:xfrm>
            <a:off x="1627188" y="4387850"/>
            <a:ext cx="1587" cy="15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6" name="AutoShape 16"/>
          <p:cNvCxnSpPr>
            <a:cxnSpLocks noChangeShapeType="1"/>
            <a:stCxn id="15366" idx="2"/>
            <a:endCxn id="15368" idx="0"/>
          </p:cNvCxnSpPr>
          <p:nvPr/>
        </p:nvCxnSpPr>
        <p:spPr bwMode="auto">
          <a:xfrm flipH="1">
            <a:off x="1627188" y="4114800"/>
            <a:ext cx="146050"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7" name="AutoShape 17"/>
          <p:cNvCxnSpPr>
            <a:cxnSpLocks noChangeShapeType="1"/>
            <a:stCxn id="15366" idx="2"/>
            <a:endCxn id="15367" idx="0"/>
          </p:cNvCxnSpPr>
          <p:nvPr/>
        </p:nvCxnSpPr>
        <p:spPr bwMode="auto">
          <a:xfrm>
            <a:off x="1774825" y="4114800"/>
            <a:ext cx="144463"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378" name="AutoShape 18"/>
          <p:cNvCxnSpPr>
            <a:cxnSpLocks noChangeShapeType="1"/>
            <a:stCxn id="15365" idx="3"/>
            <a:endCxn id="15366" idx="0"/>
          </p:cNvCxnSpPr>
          <p:nvPr/>
        </p:nvCxnSpPr>
        <p:spPr bwMode="auto">
          <a:xfrm>
            <a:off x="1773238" y="3762375"/>
            <a:ext cx="1587" cy="180975"/>
          </a:xfrm>
          <a:prstGeom prst="straightConnector1">
            <a:avLst/>
          </a:prstGeom>
          <a:noFill/>
          <a:ln w="9360"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379" name="AutoShape 19"/>
          <p:cNvSpPr>
            <a:spLocks noChangeArrowheads="1"/>
          </p:cNvSpPr>
          <p:nvPr/>
        </p:nvSpPr>
        <p:spPr bwMode="auto">
          <a:xfrm>
            <a:off x="1433513" y="49037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0" name="AutoShape 20"/>
          <p:cNvSpPr>
            <a:spLocks noChangeArrowheads="1"/>
          </p:cNvSpPr>
          <p:nvPr/>
        </p:nvSpPr>
        <p:spPr bwMode="auto">
          <a:xfrm>
            <a:off x="1312863" y="49037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1" name="AutoShape 21"/>
          <p:cNvSpPr>
            <a:spLocks noChangeArrowheads="1"/>
          </p:cNvSpPr>
          <p:nvPr/>
        </p:nvSpPr>
        <p:spPr bwMode="auto">
          <a:xfrm>
            <a:off x="143351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2" name="AutoShape 22"/>
          <p:cNvSpPr>
            <a:spLocks noChangeArrowheads="1"/>
          </p:cNvSpPr>
          <p:nvPr/>
        </p:nvSpPr>
        <p:spPr bwMode="auto">
          <a:xfrm>
            <a:off x="131286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3" name="AutoShape 23"/>
          <p:cNvSpPr>
            <a:spLocks noChangeArrowheads="1"/>
          </p:cNvSpPr>
          <p:nvPr/>
        </p:nvSpPr>
        <p:spPr bwMode="auto">
          <a:xfrm>
            <a:off x="143351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4" name="AutoShape 24"/>
          <p:cNvSpPr>
            <a:spLocks noChangeArrowheads="1"/>
          </p:cNvSpPr>
          <p:nvPr/>
        </p:nvSpPr>
        <p:spPr bwMode="auto">
          <a:xfrm>
            <a:off x="131286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5" name="AutoShape 25"/>
          <p:cNvSpPr>
            <a:spLocks noChangeArrowheads="1"/>
          </p:cNvSpPr>
          <p:nvPr/>
        </p:nvSpPr>
        <p:spPr bwMode="auto">
          <a:xfrm>
            <a:off x="143351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6" name="AutoShape 26"/>
          <p:cNvSpPr>
            <a:spLocks noChangeArrowheads="1"/>
          </p:cNvSpPr>
          <p:nvPr/>
        </p:nvSpPr>
        <p:spPr bwMode="auto">
          <a:xfrm>
            <a:off x="131286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7" name="AutoShape 27"/>
          <p:cNvSpPr>
            <a:spLocks noChangeArrowheads="1"/>
          </p:cNvSpPr>
          <p:nvPr/>
        </p:nvSpPr>
        <p:spPr bwMode="auto">
          <a:xfrm>
            <a:off x="1433513" y="5581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8" name="AutoShape 28"/>
          <p:cNvSpPr>
            <a:spLocks noChangeArrowheads="1"/>
          </p:cNvSpPr>
          <p:nvPr/>
        </p:nvSpPr>
        <p:spPr bwMode="auto">
          <a:xfrm>
            <a:off x="1312863" y="5581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89" name="AutoShape 29"/>
          <p:cNvSpPr>
            <a:spLocks noChangeArrowheads="1"/>
          </p:cNvSpPr>
          <p:nvPr/>
        </p:nvSpPr>
        <p:spPr bwMode="auto">
          <a:xfrm>
            <a:off x="1433513" y="45608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0" name="AutoShape 30"/>
          <p:cNvSpPr>
            <a:spLocks noChangeArrowheads="1"/>
          </p:cNvSpPr>
          <p:nvPr/>
        </p:nvSpPr>
        <p:spPr bwMode="auto">
          <a:xfrm>
            <a:off x="1312863" y="45608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1" name="AutoShape 31"/>
          <p:cNvSpPr>
            <a:spLocks noChangeArrowheads="1"/>
          </p:cNvSpPr>
          <p:nvPr/>
        </p:nvSpPr>
        <p:spPr bwMode="auto">
          <a:xfrm>
            <a:off x="2162175" y="45608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2" name="AutoShape 32"/>
          <p:cNvSpPr>
            <a:spLocks noChangeArrowheads="1"/>
          </p:cNvSpPr>
          <p:nvPr/>
        </p:nvSpPr>
        <p:spPr bwMode="auto">
          <a:xfrm>
            <a:off x="2041525" y="45608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3" name="AutoShape 33"/>
          <p:cNvSpPr>
            <a:spLocks noChangeArrowheads="1"/>
          </p:cNvSpPr>
          <p:nvPr/>
        </p:nvSpPr>
        <p:spPr bwMode="auto">
          <a:xfrm>
            <a:off x="2162175" y="49037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4" name="AutoShape 34"/>
          <p:cNvSpPr>
            <a:spLocks noChangeArrowheads="1"/>
          </p:cNvSpPr>
          <p:nvPr/>
        </p:nvSpPr>
        <p:spPr bwMode="auto">
          <a:xfrm>
            <a:off x="2041525" y="49037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5" name="AutoShape 35"/>
          <p:cNvSpPr>
            <a:spLocks noChangeArrowheads="1"/>
          </p:cNvSpPr>
          <p:nvPr/>
        </p:nvSpPr>
        <p:spPr bwMode="auto">
          <a:xfrm>
            <a:off x="2162175"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6" name="AutoShape 36"/>
          <p:cNvSpPr>
            <a:spLocks noChangeArrowheads="1"/>
          </p:cNvSpPr>
          <p:nvPr/>
        </p:nvSpPr>
        <p:spPr bwMode="auto">
          <a:xfrm>
            <a:off x="2041525"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7" name="AutoShape 37"/>
          <p:cNvSpPr>
            <a:spLocks noChangeArrowheads="1"/>
          </p:cNvSpPr>
          <p:nvPr/>
        </p:nvSpPr>
        <p:spPr bwMode="auto">
          <a:xfrm>
            <a:off x="2162175"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8" name="AutoShape 38"/>
          <p:cNvSpPr>
            <a:spLocks noChangeArrowheads="1"/>
          </p:cNvSpPr>
          <p:nvPr/>
        </p:nvSpPr>
        <p:spPr bwMode="auto">
          <a:xfrm>
            <a:off x="2041525"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399" name="AutoShape 39"/>
          <p:cNvSpPr>
            <a:spLocks noChangeArrowheads="1"/>
          </p:cNvSpPr>
          <p:nvPr/>
        </p:nvSpPr>
        <p:spPr bwMode="auto">
          <a:xfrm>
            <a:off x="2162175"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0" name="AutoShape 40"/>
          <p:cNvSpPr>
            <a:spLocks noChangeArrowheads="1"/>
          </p:cNvSpPr>
          <p:nvPr/>
        </p:nvSpPr>
        <p:spPr bwMode="auto">
          <a:xfrm>
            <a:off x="2041525"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1" name="AutoShape 41"/>
          <p:cNvSpPr>
            <a:spLocks noChangeArrowheads="1"/>
          </p:cNvSpPr>
          <p:nvPr/>
        </p:nvSpPr>
        <p:spPr bwMode="auto">
          <a:xfrm>
            <a:off x="2162175" y="5581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2" name="AutoShape 42"/>
          <p:cNvSpPr>
            <a:spLocks noChangeArrowheads="1"/>
          </p:cNvSpPr>
          <p:nvPr/>
        </p:nvSpPr>
        <p:spPr bwMode="auto">
          <a:xfrm>
            <a:off x="2041525" y="5581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3" name="AutoShape 43"/>
          <p:cNvSpPr>
            <a:spLocks noChangeArrowheads="1"/>
          </p:cNvSpPr>
          <p:nvPr/>
        </p:nvSpPr>
        <p:spPr bwMode="auto">
          <a:xfrm>
            <a:off x="3005138"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4" name="AutoShape 44"/>
          <p:cNvSpPr>
            <a:spLocks noChangeArrowheads="1"/>
          </p:cNvSpPr>
          <p:nvPr/>
        </p:nvSpPr>
        <p:spPr bwMode="auto">
          <a:xfrm>
            <a:off x="3271838"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5" name="AutoShape 45"/>
          <p:cNvSpPr>
            <a:spLocks noChangeArrowheads="1"/>
          </p:cNvSpPr>
          <p:nvPr/>
        </p:nvSpPr>
        <p:spPr bwMode="auto">
          <a:xfrm>
            <a:off x="3271838"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6" name="AutoShape 46"/>
          <p:cNvSpPr>
            <a:spLocks noChangeArrowheads="1"/>
          </p:cNvSpPr>
          <p:nvPr/>
        </p:nvSpPr>
        <p:spPr bwMode="auto">
          <a:xfrm>
            <a:off x="3005138"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7" name="AutoShape 47"/>
          <p:cNvSpPr>
            <a:spLocks noChangeArrowheads="1"/>
          </p:cNvSpPr>
          <p:nvPr/>
        </p:nvSpPr>
        <p:spPr bwMode="auto">
          <a:xfrm>
            <a:off x="3151188" y="3943350"/>
            <a:ext cx="242887" cy="17145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8" name="AutoShape 48"/>
          <p:cNvSpPr>
            <a:spLocks noChangeArrowheads="1"/>
          </p:cNvSpPr>
          <p:nvPr/>
        </p:nvSpPr>
        <p:spPr bwMode="auto">
          <a:xfrm>
            <a:off x="3295650" y="4216400"/>
            <a:ext cx="242888" cy="171450"/>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09" name="AutoShape 49"/>
          <p:cNvSpPr>
            <a:spLocks noChangeArrowheads="1"/>
          </p:cNvSpPr>
          <p:nvPr/>
        </p:nvSpPr>
        <p:spPr bwMode="auto">
          <a:xfrm>
            <a:off x="3005138" y="4216400"/>
            <a:ext cx="242887" cy="171450"/>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10" name="AutoShape 50"/>
          <p:cNvSpPr>
            <a:spLocks noChangeArrowheads="1"/>
          </p:cNvSpPr>
          <p:nvPr/>
        </p:nvSpPr>
        <p:spPr bwMode="auto">
          <a:xfrm>
            <a:off x="2736850" y="4491038"/>
            <a:ext cx="363538" cy="23971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11" name="AutoShape 51"/>
          <p:cNvSpPr>
            <a:spLocks noChangeArrowheads="1"/>
          </p:cNvSpPr>
          <p:nvPr/>
        </p:nvSpPr>
        <p:spPr bwMode="auto">
          <a:xfrm>
            <a:off x="2738438" y="4833938"/>
            <a:ext cx="365125" cy="92551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12" name="AutoShape 52"/>
          <p:cNvSpPr>
            <a:spLocks noChangeArrowheads="1"/>
          </p:cNvSpPr>
          <p:nvPr/>
        </p:nvSpPr>
        <p:spPr bwMode="auto">
          <a:xfrm>
            <a:off x="3462338" y="4491038"/>
            <a:ext cx="363537" cy="2397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13" name="AutoShape 53"/>
          <p:cNvSpPr>
            <a:spLocks noChangeArrowheads="1"/>
          </p:cNvSpPr>
          <p:nvPr/>
        </p:nvSpPr>
        <p:spPr bwMode="auto">
          <a:xfrm>
            <a:off x="3467100" y="4833938"/>
            <a:ext cx="363538" cy="9255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15414" name="AutoShape 54"/>
          <p:cNvCxnSpPr>
            <a:cxnSpLocks noChangeShapeType="1"/>
            <a:stCxn id="15409" idx="2"/>
            <a:endCxn id="15410" idx="0"/>
          </p:cNvCxnSpPr>
          <p:nvPr/>
        </p:nvCxnSpPr>
        <p:spPr bwMode="auto">
          <a:xfrm flipH="1">
            <a:off x="2917825" y="4387850"/>
            <a:ext cx="207963"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15" name="AutoShape 55"/>
          <p:cNvCxnSpPr>
            <a:cxnSpLocks noChangeShapeType="1"/>
            <a:stCxn id="15408" idx="2"/>
            <a:endCxn id="15412" idx="0"/>
          </p:cNvCxnSpPr>
          <p:nvPr/>
        </p:nvCxnSpPr>
        <p:spPr bwMode="auto">
          <a:xfrm>
            <a:off x="3417888" y="4387850"/>
            <a:ext cx="227012"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16" name="AutoShape 56"/>
          <p:cNvCxnSpPr>
            <a:cxnSpLocks noChangeShapeType="1"/>
            <a:stCxn id="15409" idx="2"/>
            <a:endCxn id="15409" idx="2"/>
          </p:cNvCxnSpPr>
          <p:nvPr/>
        </p:nvCxnSpPr>
        <p:spPr bwMode="auto">
          <a:xfrm>
            <a:off x="3127375" y="4387850"/>
            <a:ext cx="1588" cy="15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17" name="AutoShape 57"/>
          <p:cNvCxnSpPr>
            <a:cxnSpLocks noChangeShapeType="1"/>
            <a:stCxn id="15407" idx="2"/>
            <a:endCxn id="15409" idx="0"/>
          </p:cNvCxnSpPr>
          <p:nvPr/>
        </p:nvCxnSpPr>
        <p:spPr bwMode="auto">
          <a:xfrm flipH="1">
            <a:off x="3127375" y="4114800"/>
            <a:ext cx="146050"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18" name="AutoShape 58"/>
          <p:cNvCxnSpPr>
            <a:cxnSpLocks noChangeShapeType="1"/>
            <a:stCxn id="15407" idx="2"/>
            <a:endCxn id="15408" idx="0"/>
          </p:cNvCxnSpPr>
          <p:nvPr/>
        </p:nvCxnSpPr>
        <p:spPr bwMode="auto">
          <a:xfrm>
            <a:off x="3271838" y="4114800"/>
            <a:ext cx="144462"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19" name="AutoShape 59"/>
          <p:cNvCxnSpPr>
            <a:cxnSpLocks noChangeShapeType="1"/>
            <a:stCxn id="15406" idx="3"/>
            <a:endCxn id="15407" idx="0"/>
          </p:cNvCxnSpPr>
          <p:nvPr/>
        </p:nvCxnSpPr>
        <p:spPr bwMode="auto">
          <a:xfrm>
            <a:off x="3271838" y="3762375"/>
            <a:ext cx="1587" cy="180975"/>
          </a:xfrm>
          <a:prstGeom prst="straightConnector1">
            <a:avLst/>
          </a:prstGeom>
          <a:noFill/>
          <a:ln w="9360"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420" name="AutoShape 60"/>
          <p:cNvSpPr>
            <a:spLocks noChangeArrowheads="1"/>
          </p:cNvSpPr>
          <p:nvPr/>
        </p:nvSpPr>
        <p:spPr bwMode="auto">
          <a:xfrm>
            <a:off x="2932113" y="49037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1" name="AutoShape 61"/>
          <p:cNvSpPr>
            <a:spLocks noChangeArrowheads="1"/>
          </p:cNvSpPr>
          <p:nvPr/>
        </p:nvSpPr>
        <p:spPr bwMode="auto">
          <a:xfrm>
            <a:off x="2809875" y="49037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2" name="AutoShape 62"/>
          <p:cNvSpPr>
            <a:spLocks noChangeArrowheads="1"/>
          </p:cNvSpPr>
          <p:nvPr/>
        </p:nvSpPr>
        <p:spPr bwMode="auto">
          <a:xfrm>
            <a:off x="293211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3" name="AutoShape 63"/>
          <p:cNvSpPr>
            <a:spLocks noChangeArrowheads="1"/>
          </p:cNvSpPr>
          <p:nvPr/>
        </p:nvSpPr>
        <p:spPr bwMode="auto">
          <a:xfrm>
            <a:off x="2809875"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4" name="AutoShape 64"/>
          <p:cNvSpPr>
            <a:spLocks noChangeArrowheads="1"/>
          </p:cNvSpPr>
          <p:nvPr/>
        </p:nvSpPr>
        <p:spPr bwMode="auto">
          <a:xfrm>
            <a:off x="293211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5" name="AutoShape 65"/>
          <p:cNvSpPr>
            <a:spLocks noChangeArrowheads="1"/>
          </p:cNvSpPr>
          <p:nvPr/>
        </p:nvSpPr>
        <p:spPr bwMode="auto">
          <a:xfrm>
            <a:off x="2809875"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6" name="AutoShape 66"/>
          <p:cNvSpPr>
            <a:spLocks noChangeArrowheads="1"/>
          </p:cNvSpPr>
          <p:nvPr/>
        </p:nvSpPr>
        <p:spPr bwMode="auto">
          <a:xfrm>
            <a:off x="293211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7" name="AutoShape 67"/>
          <p:cNvSpPr>
            <a:spLocks noChangeArrowheads="1"/>
          </p:cNvSpPr>
          <p:nvPr/>
        </p:nvSpPr>
        <p:spPr bwMode="auto">
          <a:xfrm>
            <a:off x="2809875"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8" name="AutoShape 68"/>
          <p:cNvSpPr>
            <a:spLocks noChangeArrowheads="1"/>
          </p:cNvSpPr>
          <p:nvPr/>
        </p:nvSpPr>
        <p:spPr bwMode="auto">
          <a:xfrm>
            <a:off x="2932113" y="5581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29" name="AutoShape 69"/>
          <p:cNvSpPr>
            <a:spLocks noChangeArrowheads="1"/>
          </p:cNvSpPr>
          <p:nvPr/>
        </p:nvSpPr>
        <p:spPr bwMode="auto">
          <a:xfrm>
            <a:off x="2809875" y="5581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0" name="AutoShape 70"/>
          <p:cNvSpPr>
            <a:spLocks noChangeArrowheads="1"/>
          </p:cNvSpPr>
          <p:nvPr/>
        </p:nvSpPr>
        <p:spPr bwMode="auto">
          <a:xfrm>
            <a:off x="2932113" y="45608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1" name="AutoShape 71"/>
          <p:cNvSpPr>
            <a:spLocks noChangeArrowheads="1"/>
          </p:cNvSpPr>
          <p:nvPr/>
        </p:nvSpPr>
        <p:spPr bwMode="auto">
          <a:xfrm>
            <a:off x="2809875" y="45608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2" name="AutoShape 72"/>
          <p:cNvSpPr>
            <a:spLocks noChangeArrowheads="1"/>
          </p:cNvSpPr>
          <p:nvPr/>
        </p:nvSpPr>
        <p:spPr bwMode="auto">
          <a:xfrm>
            <a:off x="3660775" y="45608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3" name="AutoShape 73"/>
          <p:cNvSpPr>
            <a:spLocks noChangeArrowheads="1"/>
          </p:cNvSpPr>
          <p:nvPr/>
        </p:nvSpPr>
        <p:spPr bwMode="auto">
          <a:xfrm>
            <a:off x="3540125" y="45608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4" name="AutoShape 74"/>
          <p:cNvSpPr>
            <a:spLocks noChangeArrowheads="1"/>
          </p:cNvSpPr>
          <p:nvPr/>
        </p:nvSpPr>
        <p:spPr bwMode="auto">
          <a:xfrm>
            <a:off x="3660775" y="49037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5" name="AutoShape 75"/>
          <p:cNvSpPr>
            <a:spLocks noChangeArrowheads="1"/>
          </p:cNvSpPr>
          <p:nvPr/>
        </p:nvSpPr>
        <p:spPr bwMode="auto">
          <a:xfrm>
            <a:off x="3540125" y="49037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6" name="AutoShape 76"/>
          <p:cNvSpPr>
            <a:spLocks noChangeArrowheads="1"/>
          </p:cNvSpPr>
          <p:nvPr/>
        </p:nvSpPr>
        <p:spPr bwMode="auto">
          <a:xfrm>
            <a:off x="3660775"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7" name="AutoShape 77"/>
          <p:cNvSpPr>
            <a:spLocks noChangeArrowheads="1"/>
          </p:cNvSpPr>
          <p:nvPr/>
        </p:nvSpPr>
        <p:spPr bwMode="auto">
          <a:xfrm>
            <a:off x="3540125"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8" name="AutoShape 78"/>
          <p:cNvSpPr>
            <a:spLocks noChangeArrowheads="1"/>
          </p:cNvSpPr>
          <p:nvPr/>
        </p:nvSpPr>
        <p:spPr bwMode="auto">
          <a:xfrm>
            <a:off x="3660775"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39" name="AutoShape 79"/>
          <p:cNvSpPr>
            <a:spLocks noChangeArrowheads="1"/>
          </p:cNvSpPr>
          <p:nvPr/>
        </p:nvSpPr>
        <p:spPr bwMode="auto">
          <a:xfrm>
            <a:off x="3540125"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0" name="AutoShape 80"/>
          <p:cNvSpPr>
            <a:spLocks noChangeArrowheads="1"/>
          </p:cNvSpPr>
          <p:nvPr/>
        </p:nvSpPr>
        <p:spPr bwMode="auto">
          <a:xfrm>
            <a:off x="3660775"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1" name="AutoShape 81"/>
          <p:cNvSpPr>
            <a:spLocks noChangeArrowheads="1"/>
          </p:cNvSpPr>
          <p:nvPr/>
        </p:nvSpPr>
        <p:spPr bwMode="auto">
          <a:xfrm>
            <a:off x="3540125"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2" name="AutoShape 82"/>
          <p:cNvSpPr>
            <a:spLocks noChangeArrowheads="1"/>
          </p:cNvSpPr>
          <p:nvPr/>
        </p:nvSpPr>
        <p:spPr bwMode="auto">
          <a:xfrm>
            <a:off x="3660775" y="5581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3" name="AutoShape 83"/>
          <p:cNvSpPr>
            <a:spLocks noChangeArrowheads="1"/>
          </p:cNvSpPr>
          <p:nvPr/>
        </p:nvSpPr>
        <p:spPr bwMode="auto">
          <a:xfrm>
            <a:off x="3540125" y="5581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4" name="AutoShape 84"/>
          <p:cNvSpPr>
            <a:spLocks noChangeArrowheads="1"/>
          </p:cNvSpPr>
          <p:nvPr/>
        </p:nvSpPr>
        <p:spPr bwMode="auto">
          <a:xfrm>
            <a:off x="4518025"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5" name="AutoShape 85"/>
          <p:cNvSpPr>
            <a:spLocks noChangeArrowheads="1"/>
          </p:cNvSpPr>
          <p:nvPr/>
        </p:nvSpPr>
        <p:spPr bwMode="auto">
          <a:xfrm>
            <a:off x="4784725"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6" name="AutoShape 86"/>
          <p:cNvSpPr>
            <a:spLocks noChangeArrowheads="1"/>
          </p:cNvSpPr>
          <p:nvPr/>
        </p:nvSpPr>
        <p:spPr bwMode="auto">
          <a:xfrm>
            <a:off x="4784725"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7" name="AutoShape 87"/>
          <p:cNvSpPr>
            <a:spLocks noChangeArrowheads="1"/>
          </p:cNvSpPr>
          <p:nvPr/>
        </p:nvSpPr>
        <p:spPr bwMode="auto">
          <a:xfrm>
            <a:off x="4518025"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8" name="AutoShape 88"/>
          <p:cNvSpPr>
            <a:spLocks noChangeArrowheads="1"/>
          </p:cNvSpPr>
          <p:nvPr/>
        </p:nvSpPr>
        <p:spPr bwMode="auto">
          <a:xfrm>
            <a:off x="4664075" y="3943350"/>
            <a:ext cx="242888" cy="17145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49" name="AutoShape 89"/>
          <p:cNvSpPr>
            <a:spLocks noChangeArrowheads="1"/>
          </p:cNvSpPr>
          <p:nvPr/>
        </p:nvSpPr>
        <p:spPr bwMode="auto">
          <a:xfrm>
            <a:off x="4808538" y="4216400"/>
            <a:ext cx="242887" cy="171450"/>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50" name="AutoShape 90"/>
          <p:cNvSpPr>
            <a:spLocks noChangeArrowheads="1"/>
          </p:cNvSpPr>
          <p:nvPr/>
        </p:nvSpPr>
        <p:spPr bwMode="auto">
          <a:xfrm>
            <a:off x="4518025" y="4216400"/>
            <a:ext cx="242888" cy="171450"/>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51" name="AutoShape 91"/>
          <p:cNvSpPr>
            <a:spLocks noChangeArrowheads="1"/>
          </p:cNvSpPr>
          <p:nvPr/>
        </p:nvSpPr>
        <p:spPr bwMode="auto">
          <a:xfrm>
            <a:off x="4249738" y="4491038"/>
            <a:ext cx="363537" cy="23971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52" name="AutoShape 92"/>
          <p:cNvSpPr>
            <a:spLocks noChangeArrowheads="1"/>
          </p:cNvSpPr>
          <p:nvPr/>
        </p:nvSpPr>
        <p:spPr bwMode="auto">
          <a:xfrm>
            <a:off x="4251325" y="4832350"/>
            <a:ext cx="365125" cy="925513"/>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53" name="AutoShape 93"/>
          <p:cNvSpPr>
            <a:spLocks noChangeArrowheads="1"/>
          </p:cNvSpPr>
          <p:nvPr/>
        </p:nvSpPr>
        <p:spPr bwMode="auto">
          <a:xfrm>
            <a:off x="4975225" y="4491038"/>
            <a:ext cx="363538" cy="2397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54" name="AutoShape 94"/>
          <p:cNvSpPr>
            <a:spLocks noChangeArrowheads="1"/>
          </p:cNvSpPr>
          <p:nvPr/>
        </p:nvSpPr>
        <p:spPr bwMode="auto">
          <a:xfrm>
            <a:off x="4979988" y="4833938"/>
            <a:ext cx="363537" cy="9255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15455" name="AutoShape 95"/>
          <p:cNvCxnSpPr>
            <a:cxnSpLocks noChangeShapeType="1"/>
            <a:stCxn id="15450" idx="2"/>
            <a:endCxn id="15451" idx="0"/>
          </p:cNvCxnSpPr>
          <p:nvPr/>
        </p:nvCxnSpPr>
        <p:spPr bwMode="auto">
          <a:xfrm flipH="1">
            <a:off x="4432300" y="4387850"/>
            <a:ext cx="207963"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56" name="AutoShape 96"/>
          <p:cNvCxnSpPr>
            <a:cxnSpLocks noChangeShapeType="1"/>
            <a:stCxn id="15449" idx="2"/>
            <a:endCxn id="15453" idx="0"/>
          </p:cNvCxnSpPr>
          <p:nvPr/>
        </p:nvCxnSpPr>
        <p:spPr bwMode="auto">
          <a:xfrm>
            <a:off x="4929188" y="4387850"/>
            <a:ext cx="227012"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57" name="AutoShape 97"/>
          <p:cNvCxnSpPr>
            <a:cxnSpLocks noChangeShapeType="1"/>
            <a:stCxn id="15450" idx="2"/>
            <a:endCxn id="15450" idx="2"/>
          </p:cNvCxnSpPr>
          <p:nvPr/>
        </p:nvCxnSpPr>
        <p:spPr bwMode="auto">
          <a:xfrm>
            <a:off x="4638675" y="4387850"/>
            <a:ext cx="1588" cy="15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58" name="AutoShape 98"/>
          <p:cNvCxnSpPr>
            <a:cxnSpLocks noChangeShapeType="1"/>
            <a:stCxn id="15448" idx="2"/>
            <a:endCxn id="15450" idx="0"/>
          </p:cNvCxnSpPr>
          <p:nvPr/>
        </p:nvCxnSpPr>
        <p:spPr bwMode="auto">
          <a:xfrm flipH="1">
            <a:off x="4638675" y="4114800"/>
            <a:ext cx="146050"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59" name="AutoShape 99"/>
          <p:cNvCxnSpPr>
            <a:cxnSpLocks noChangeShapeType="1"/>
            <a:stCxn id="15448" idx="2"/>
            <a:endCxn id="15449" idx="0"/>
          </p:cNvCxnSpPr>
          <p:nvPr/>
        </p:nvCxnSpPr>
        <p:spPr bwMode="auto">
          <a:xfrm>
            <a:off x="4784725" y="4114800"/>
            <a:ext cx="144463"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60" name="AutoShape 100"/>
          <p:cNvCxnSpPr>
            <a:cxnSpLocks noChangeShapeType="1"/>
            <a:stCxn id="15447" idx="3"/>
            <a:endCxn id="15448" idx="0"/>
          </p:cNvCxnSpPr>
          <p:nvPr/>
        </p:nvCxnSpPr>
        <p:spPr bwMode="auto">
          <a:xfrm>
            <a:off x="4784725" y="3762375"/>
            <a:ext cx="1588" cy="180975"/>
          </a:xfrm>
          <a:prstGeom prst="straightConnector1">
            <a:avLst/>
          </a:prstGeom>
          <a:noFill/>
          <a:ln w="9360"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461" name="AutoShape 101"/>
          <p:cNvSpPr>
            <a:spLocks noChangeArrowheads="1"/>
          </p:cNvSpPr>
          <p:nvPr/>
        </p:nvSpPr>
        <p:spPr bwMode="auto">
          <a:xfrm>
            <a:off x="4445000" y="49022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2" name="AutoShape 102"/>
          <p:cNvSpPr>
            <a:spLocks noChangeArrowheads="1"/>
          </p:cNvSpPr>
          <p:nvPr/>
        </p:nvSpPr>
        <p:spPr bwMode="auto">
          <a:xfrm>
            <a:off x="4324350" y="49022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3" name="AutoShape 103"/>
          <p:cNvSpPr>
            <a:spLocks noChangeArrowheads="1"/>
          </p:cNvSpPr>
          <p:nvPr/>
        </p:nvSpPr>
        <p:spPr bwMode="auto">
          <a:xfrm>
            <a:off x="4445000"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4" name="AutoShape 104"/>
          <p:cNvSpPr>
            <a:spLocks noChangeArrowheads="1"/>
          </p:cNvSpPr>
          <p:nvPr/>
        </p:nvSpPr>
        <p:spPr bwMode="auto">
          <a:xfrm>
            <a:off x="4324350"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5" name="AutoShape 105"/>
          <p:cNvSpPr>
            <a:spLocks noChangeArrowheads="1"/>
          </p:cNvSpPr>
          <p:nvPr/>
        </p:nvSpPr>
        <p:spPr bwMode="auto">
          <a:xfrm>
            <a:off x="4445000"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6" name="AutoShape 106"/>
          <p:cNvSpPr>
            <a:spLocks noChangeArrowheads="1"/>
          </p:cNvSpPr>
          <p:nvPr/>
        </p:nvSpPr>
        <p:spPr bwMode="auto">
          <a:xfrm>
            <a:off x="4324350"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7" name="AutoShape 107"/>
          <p:cNvSpPr>
            <a:spLocks noChangeArrowheads="1"/>
          </p:cNvSpPr>
          <p:nvPr/>
        </p:nvSpPr>
        <p:spPr bwMode="auto">
          <a:xfrm>
            <a:off x="4445000"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8" name="AutoShape 108"/>
          <p:cNvSpPr>
            <a:spLocks noChangeArrowheads="1"/>
          </p:cNvSpPr>
          <p:nvPr/>
        </p:nvSpPr>
        <p:spPr bwMode="auto">
          <a:xfrm>
            <a:off x="4324350"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69" name="AutoShape 109"/>
          <p:cNvSpPr>
            <a:spLocks noChangeArrowheads="1"/>
          </p:cNvSpPr>
          <p:nvPr/>
        </p:nvSpPr>
        <p:spPr bwMode="auto">
          <a:xfrm>
            <a:off x="4445000" y="5580063"/>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0" name="AutoShape 110"/>
          <p:cNvSpPr>
            <a:spLocks noChangeArrowheads="1"/>
          </p:cNvSpPr>
          <p:nvPr/>
        </p:nvSpPr>
        <p:spPr bwMode="auto">
          <a:xfrm>
            <a:off x="4324350" y="5580063"/>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1" name="AutoShape 111"/>
          <p:cNvSpPr>
            <a:spLocks noChangeArrowheads="1"/>
          </p:cNvSpPr>
          <p:nvPr/>
        </p:nvSpPr>
        <p:spPr bwMode="auto">
          <a:xfrm>
            <a:off x="4445000" y="45593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2" name="AutoShape 112"/>
          <p:cNvSpPr>
            <a:spLocks noChangeArrowheads="1"/>
          </p:cNvSpPr>
          <p:nvPr/>
        </p:nvSpPr>
        <p:spPr bwMode="auto">
          <a:xfrm>
            <a:off x="4324350" y="45593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3" name="AutoShape 113"/>
          <p:cNvSpPr>
            <a:spLocks noChangeArrowheads="1"/>
          </p:cNvSpPr>
          <p:nvPr/>
        </p:nvSpPr>
        <p:spPr bwMode="auto">
          <a:xfrm>
            <a:off x="5173663" y="45593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4" name="AutoShape 114"/>
          <p:cNvSpPr>
            <a:spLocks noChangeArrowheads="1"/>
          </p:cNvSpPr>
          <p:nvPr/>
        </p:nvSpPr>
        <p:spPr bwMode="auto">
          <a:xfrm>
            <a:off x="5053013" y="45593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5" name="AutoShape 115"/>
          <p:cNvSpPr>
            <a:spLocks noChangeArrowheads="1"/>
          </p:cNvSpPr>
          <p:nvPr/>
        </p:nvSpPr>
        <p:spPr bwMode="auto">
          <a:xfrm>
            <a:off x="5173663" y="49022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6" name="AutoShape 116"/>
          <p:cNvSpPr>
            <a:spLocks noChangeArrowheads="1"/>
          </p:cNvSpPr>
          <p:nvPr/>
        </p:nvSpPr>
        <p:spPr bwMode="auto">
          <a:xfrm>
            <a:off x="5053013" y="49022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7" name="AutoShape 117"/>
          <p:cNvSpPr>
            <a:spLocks noChangeArrowheads="1"/>
          </p:cNvSpPr>
          <p:nvPr/>
        </p:nvSpPr>
        <p:spPr bwMode="auto">
          <a:xfrm>
            <a:off x="517366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8" name="AutoShape 118"/>
          <p:cNvSpPr>
            <a:spLocks noChangeArrowheads="1"/>
          </p:cNvSpPr>
          <p:nvPr/>
        </p:nvSpPr>
        <p:spPr bwMode="auto">
          <a:xfrm>
            <a:off x="505301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79" name="AutoShape 119"/>
          <p:cNvSpPr>
            <a:spLocks noChangeArrowheads="1"/>
          </p:cNvSpPr>
          <p:nvPr/>
        </p:nvSpPr>
        <p:spPr bwMode="auto">
          <a:xfrm>
            <a:off x="517366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0" name="AutoShape 120"/>
          <p:cNvSpPr>
            <a:spLocks noChangeArrowheads="1"/>
          </p:cNvSpPr>
          <p:nvPr/>
        </p:nvSpPr>
        <p:spPr bwMode="auto">
          <a:xfrm>
            <a:off x="505301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1" name="AutoShape 121"/>
          <p:cNvSpPr>
            <a:spLocks noChangeArrowheads="1"/>
          </p:cNvSpPr>
          <p:nvPr/>
        </p:nvSpPr>
        <p:spPr bwMode="auto">
          <a:xfrm>
            <a:off x="517366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2" name="AutoShape 122"/>
          <p:cNvSpPr>
            <a:spLocks noChangeArrowheads="1"/>
          </p:cNvSpPr>
          <p:nvPr/>
        </p:nvSpPr>
        <p:spPr bwMode="auto">
          <a:xfrm>
            <a:off x="505301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3" name="AutoShape 123"/>
          <p:cNvSpPr>
            <a:spLocks noChangeArrowheads="1"/>
          </p:cNvSpPr>
          <p:nvPr/>
        </p:nvSpPr>
        <p:spPr bwMode="auto">
          <a:xfrm>
            <a:off x="5173663" y="5580063"/>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4" name="AutoShape 124"/>
          <p:cNvSpPr>
            <a:spLocks noChangeArrowheads="1"/>
          </p:cNvSpPr>
          <p:nvPr/>
        </p:nvSpPr>
        <p:spPr bwMode="auto">
          <a:xfrm>
            <a:off x="5053013" y="5580063"/>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5" name="AutoShape 125"/>
          <p:cNvSpPr>
            <a:spLocks noChangeArrowheads="1"/>
          </p:cNvSpPr>
          <p:nvPr/>
        </p:nvSpPr>
        <p:spPr bwMode="auto">
          <a:xfrm>
            <a:off x="6029325"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6" name="AutoShape 126"/>
          <p:cNvSpPr>
            <a:spLocks noChangeArrowheads="1"/>
          </p:cNvSpPr>
          <p:nvPr/>
        </p:nvSpPr>
        <p:spPr bwMode="auto">
          <a:xfrm>
            <a:off x="6296025"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7" name="AutoShape 127"/>
          <p:cNvSpPr>
            <a:spLocks noChangeArrowheads="1"/>
          </p:cNvSpPr>
          <p:nvPr/>
        </p:nvSpPr>
        <p:spPr bwMode="auto">
          <a:xfrm>
            <a:off x="6296025" y="3600450"/>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8" name="AutoShape 128"/>
          <p:cNvSpPr>
            <a:spLocks noChangeArrowheads="1"/>
          </p:cNvSpPr>
          <p:nvPr/>
        </p:nvSpPr>
        <p:spPr bwMode="auto">
          <a:xfrm>
            <a:off x="6029325" y="3711575"/>
            <a:ext cx="266700" cy="103188"/>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89" name="AutoShape 129"/>
          <p:cNvSpPr>
            <a:spLocks noChangeArrowheads="1"/>
          </p:cNvSpPr>
          <p:nvPr/>
        </p:nvSpPr>
        <p:spPr bwMode="auto">
          <a:xfrm>
            <a:off x="6175375" y="3943350"/>
            <a:ext cx="242888" cy="17145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90" name="AutoShape 130"/>
          <p:cNvSpPr>
            <a:spLocks noChangeArrowheads="1"/>
          </p:cNvSpPr>
          <p:nvPr/>
        </p:nvSpPr>
        <p:spPr bwMode="auto">
          <a:xfrm>
            <a:off x="6319838" y="4216400"/>
            <a:ext cx="242887" cy="171450"/>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91" name="AutoShape 131"/>
          <p:cNvSpPr>
            <a:spLocks noChangeArrowheads="1"/>
          </p:cNvSpPr>
          <p:nvPr/>
        </p:nvSpPr>
        <p:spPr bwMode="auto">
          <a:xfrm>
            <a:off x="6029325" y="4216400"/>
            <a:ext cx="242888" cy="171450"/>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92" name="AutoShape 132"/>
          <p:cNvSpPr>
            <a:spLocks noChangeArrowheads="1"/>
          </p:cNvSpPr>
          <p:nvPr/>
        </p:nvSpPr>
        <p:spPr bwMode="auto">
          <a:xfrm>
            <a:off x="5761038" y="4491038"/>
            <a:ext cx="363537" cy="23971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93" name="AutoShape 133"/>
          <p:cNvSpPr>
            <a:spLocks noChangeArrowheads="1"/>
          </p:cNvSpPr>
          <p:nvPr/>
        </p:nvSpPr>
        <p:spPr bwMode="auto">
          <a:xfrm>
            <a:off x="5761038" y="4833938"/>
            <a:ext cx="365125" cy="925512"/>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94" name="AutoShape 134"/>
          <p:cNvSpPr>
            <a:spLocks noChangeArrowheads="1"/>
          </p:cNvSpPr>
          <p:nvPr/>
        </p:nvSpPr>
        <p:spPr bwMode="auto">
          <a:xfrm>
            <a:off x="6486525" y="4491038"/>
            <a:ext cx="363538" cy="2397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495" name="AutoShape 135"/>
          <p:cNvSpPr>
            <a:spLocks noChangeArrowheads="1"/>
          </p:cNvSpPr>
          <p:nvPr/>
        </p:nvSpPr>
        <p:spPr bwMode="auto">
          <a:xfrm>
            <a:off x="6491288" y="4833938"/>
            <a:ext cx="363537" cy="925512"/>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15496" name="AutoShape 136"/>
          <p:cNvCxnSpPr>
            <a:cxnSpLocks noChangeShapeType="1"/>
            <a:stCxn id="15491" idx="2"/>
            <a:endCxn id="15492" idx="0"/>
          </p:cNvCxnSpPr>
          <p:nvPr/>
        </p:nvCxnSpPr>
        <p:spPr bwMode="auto">
          <a:xfrm flipH="1">
            <a:off x="5943600" y="4387850"/>
            <a:ext cx="207963"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97" name="AutoShape 137"/>
          <p:cNvCxnSpPr>
            <a:cxnSpLocks noChangeShapeType="1"/>
            <a:stCxn id="15490" idx="2"/>
            <a:endCxn id="15494" idx="0"/>
          </p:cNvCxnSpPr>
          <p:nvPr/>
        </p:nvCxnSpPr>
        <p:spPr bwMode="auto">
          <a:xfrm>
            <a:off x="6440488" y="4387850"/>
            <a:ext cx="227012" cy="1031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98" name="AutoShape 138"/>
          <p:cNvCxnSpPr>
            <a:cxnSpLocks noChangeShapeType="1"/>
            <a:stCxn id="15491" idx="2"/>
            <a:endCxn id="15491" idx="2"/>
          </p:cNvCxnSpPr>
          <p:nvPr/>
        </p:nvCxnSpPr>
        <p:spPr bwMode="auto">
          <a:xfrm>
            <a:off x="6149975" y="4387850"/>
            <a:ext cx="1588" cy="1588"/>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499" name="AutoShape 139"/>
          <p:cNvCxnSpPr>
            <a:cxnSpLocks noChangeShapeType="1"/>
            <a:stCxn id="15489" idx="2"/>
            <a:endCxn id="15491" idx="0"/>
          </p:cNvCxnSpPr>
          <p:nvPr/>
        </p:nvCxnSpPr>
        <p:spPr bwMode="auto">
          <a:xfrm flipH="1">
            <a:off x="6149975" y="4114800"/>
            <a:ext cx="146050"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00" name="AutoShape 140"/>
          <p:cNvCxnSpPr>
            <a:cxnSpLocks noChangeShapeType="1"/>
            <a:stCxn id="15489" idx="2"/>
            <a:endCxn id="15490" idx="0"/>
          </p:cNvCxnSpPr>
          <p:nvPr/>
        </p:nvCxnSpPr>
        <p:spPr bwMode="auto">
          <a:xfrm>
            <a:off x="6296025" y="4114800"/>
            <a:ext cx="144463"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01" name="AutoShape 141"/>
          <p:cNvCxnSpPr>
            <a:cxnSpLocks noChangeShapeType="1"/>
            <a:stCxn id="15488" idx="3"/>
            <a:endCxn id="15489" idx="0"/>
          </p:cNvCxnSpPr>
          <p:nvPr/>
        </p:nvCxnSpPr>
        <p:spPr bwMode="auto">
          <a:xfrm>
            <a:off x="6296025" y="3762375"/>
            <a:ext cx="1588" cy="180975"/>
          </a:xfrm>
          <a:prstGeom prst="straightConnector1">
            <a:avLst/>
          </a:prstGeom>
          <a:noFill/>
          <a:ln w="9360"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502" name="AutoShape 142"/>
          <p:cNvSpPr>
            <a:spLocks noChangeArrowheads="1"/>
          </p:cNvSpPr>
          <p:nvPr/>
        </p:nvSpPr>
        <p:spPr bwMode="auto">
          <a:xfrm>
            <a:off x="5956300" y="49037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03" name="AutoShape 143"/>
          <p:cNvSpPr>
            <a:spLocks noChangeArrowheads="1"/>
          </p:cNvSpPr>
          <p:nvPr/>
        </p:nvSpPr>
        <p:spPr bwMode="auto">
          <a:xfrm>
            <a:off x="5834063" y="49037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04" name="AutoShape 144"/>
          <p:cNvSpPr>
            <a:spLocks noChangeArrowheads="1"/>
          </p:cNvSpPr>
          <p:nvPr/>
        </p:nvSpPr>
        <p:spPr bwMode="auto">
          <a:xfrm>
            <a:off x="5956300" y="5073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05" name="AutoShape 145"/>
          <p:cNvSpPr>
            <a:spLocks noChangeArrowheads="1"/>
          </p:cNvSpPr>
          <p:nvPr/>
        </p:nvSpPr>
        <p:spPr bwMode="auto">
          <a:xfrm>
            <a:off x="583406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06" name="AutoShape 146"/>
          <p:cNvSpPr>
            <a:spLocks noChangeArrowheads="1"/>
          </p:cNvSpPr>
          <p:nvPr/>
        </p:nvSpPr>
        <p:spPr bwMode="auto">
          <a:xfrm>
            <a:off x="5956300" y="52451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07" name="AutoShape 147"/>
          <p:cNvSpPr>
            <a:spLocks noChangeArrowheads="1"/>
          </p:cNvSpPr>
          <p:nvPr/>
        </p:nvSpPr>
        <p:spPr bwMode="auto">
          <a:xfrm>
            <a:off x="583406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08" name="AutoShape 148"/>
          <p:cNvSpPr>
            <a:spLocks noChangeArrowheads="1"/>
          </p:cNvSpPr>
          <p:nvPr/>
        </p:nvSpPr>
        <p:spPr bwMode="auto">
          <a:xfrm>
            <a:off x="5956300" y="54165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09" name="AutoShape 149"/>
          <p:cNvSpPr>
            <a:spLocks noChangeArrowheads="1"/>
          </p:cNvSpPr>
          <p:nvPr/>
        </p:nvSpPr>
        <p:spPr bwMode="auto">
          <a:xfrm>
            <a:off x="583406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0" name="AutoShape 150"/>
          <p:cNvSpPr>
            <a:spLocks noChangeArrowheads="1"/>
          </p:cNvSpPr>
          <p:nvPr/>
        </p:nvSpPr>
        <p:spPr bwMode="auto">
          <a:xfrm>
            <a:off x="5956300" y="558165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1" name="AutoShape 151"/>
          <p:cNvSpPr>
            <a:spLocks noChangeArrowheads="1"/>
          </p:cNvSpPr>
          <p:nvPr/>
        </p:nvSpPr>
        <p:spPr bwMode="auto">
          <a:xfrm>
            <a:off x="5834063" y="5581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2" name="AutoShape 152"/>
          <p:cNvSpPr>
            <a:spLocks noChangeArrowheads="1"/>
          </p:cNvSpPr>
          <p:nvPr/>
        </p:nvSpPr>
        <p:spPr bwMode="auto">
          <a:xfrm>
            <a:off x="5956300" y="4560888"/>
            <a:ext cx="96838" cy="103187"/>
          </a:xfrm>
          <a:prstGeom prst="can">
            <a:avLst>
              <a:gd name="adj" fmla="val 53278"/>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3" name="AutoShape 153"/>
          <p:cNvSpPr>
            <a:spLocks noChangeArrowheads="1"/>
          </p:cNvSpPr>
          <p:nvPr/>
        </p:nvSpPr>
        <p:spPr bwMode="auto">
          <a:xfrm>
            <a:off x="5834063" y="45608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4" name="AutoShape 154"/>
          <p:cNvSpPr>
            <a:spLocks noChangeArrowheads="1"/>
          </p:cNvSpPr>
          <p:nvPr/>
        </p:nvSpPr>
        <p:spPr bwMode="auto">
          <a:xfrm>
            <a:off x="6684963" y="45608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5" name="AutoShape 155"/>
          <p:cNvSpPr>
            <a:spLocks noChangeArrowheads="1"/>
          </p:cNvSpPr>
          <p:nvPr/>
        </p:nvSpPr>
        <p:spPr bwMode="auto">
          <a:xfrm>
            <a:off x="6564313" y="45608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6" name="AutoShape 156"/>
          <p:cNvSpPr>
            <a:spLocks noChangeArrowheads="1"/>
          </p:cNvSpPr>
          <p:nvPr/>
        </p:nvSpPr>
        <p:spPr bwMode="auto">
          <a:xfrm>
            <a:off x="6684963" y="49037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7" name="AutoShape 157"/>
          <p:cNvSpPr>
            <a:spLocks noChangeArrowheads="1"/>
          </p:cNvSpPr>
          <p:nvPr/>
        </p:nvSpPr>
        <p:spPr bwMode="auto">
          <a:xfrm>
            <a:off x="6564313" y="4903788"/>
            <a:ext cx="96837" cy="103187"/>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8" name="AutoShape 158"/>
          <p:cNvSpPr>
            <a:spLocks noChangeArrowheads="1"/>
          </p:cNvSpPr>
          <p:nvPr/>
        </p:nvSpPr>
        <p:spPr bwMode="auto">
          <a:xfrm>
            <a:off x="668496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19" name="AutoShape 159"/>
          <p:cNvSpPr>
            <a:spLocks noChangeArrowheads="1"/>
          </p:cNvSpPr>
          <p:nvPr/>
        </p:nvSpPr>
        <p:spPr bwMode="auto">
          <a:xfrm>
            <a:off x="6564313" y="5073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20" name="AutoShape 160"/>
          <p:cNvSpPr>
            <a:spLocks noChangeArrowheads="1"/>
          </p:cNvSpPr>
          <p:nvPr/>
        </p:nvSpPr>
        <p:spPr bwMode="auto">
          <a:xfrm>
            <a:off x="668496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21" name="AutoShape 161"/>
          <p:cNvSpPr>
            <a:spLocks noChangeArrowheads="1"/>
          </p:cNvSpPr>
          <p:nvPr/>
        </p:nvSpPr>
        <p:spPr bwMode="auto">
          <a:xfrm>
            <a:off x="6564313" y="52451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22" name="AutoShape 162"/>
          <p:cNvSpPr>
            <a:spLocks noChangeArrowheads="1"/>
          </p:cNvSpPr>
          <p:nvPr/>
        </p:nvSpPr>
        <p:spPr bwMode="auto">
          <a:xfrm>
            <a:off x="668496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23" name="AutoShape 163"/>
          <p:cNvSpPr>
            <a:spLocks noChangeArrowheads="1"/>
          </p:cNvSpPr>
          <p:nvPr/>
        </p:nvSpPr>
        <p:spPr bwMode="auto">
          <a:xfrm>
            <a:off x="6564313" y="54165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24" name="AutoShape 164"/>
          <p:cNvSpPr>
            <a:spLocks noChangeArrowheads="1"/>
          </p:cNvSpPr>
          <p:nvPr/>
        </p:nvSpPr>
        <p:spPr bwMode="auto">
          <a:xfrm>
            <a:off x="6684963" y="5581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25" name="AutoShape 165"/>
          <p:cNvSpPr>
            <a:spLocks noChangeArrowheads="1"/>
          </p:cNvSpPr>
          <p:nvPr/>
        </p:nvSpPr>
        <p:spPr bwMode="auto">
          <a:xfrm>
            <a:off x="6564313" y="558165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26" name="Text Box 166"/>
          <p:cNvSpPr txBox="1">
            <a:spLocks noChangeArrowheads="1"/>
          </p:cNvSpPr>
          <p:nvPr/>
        </p:nvSpPr>
        <p:spPr bwMode="auto">
          <a:xfrm>
            <a:off x="1439863" y="6061075"/>
            <a:ext cx="6127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buClrTx/>
              <a:buFontTx/>
              <a:buNone/>
            </a:pPr>
            <a:r>
              <a:rPr lang="en-GB" altLang="en-US" dirty="0">
                <a:solidFill>
                  <a:schemeClr val="tx1"/>
                </a:solidFill>
              </a:rPr>
              <a:t>/seq</a:t>
            </a:r>
          </a:p>
        </p:txBody>
      </p:sp>
      <p:sp>
        <p:nvSpPr>
          <p:cNvPr id="15527" name="Text Box 167"/>
          <p:cNvSpPr txBox="1">
            <a:spLocks noChangeArrowheads="1"/>
          </p:cNvSpPr>
          <p:nvPr/>
        </p:nvSpPr>
        <p:spPr bwMode="auto">
          <a:xfrm>
            <a:off x="2822575" y="6048375"/>
            <a:ext cx="852488"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buClrTx/>
              <a:buFontTx/>
              <a:buNone/>
            </a:pPr>
            <a:r>
              <a:rPr lang="en-GB" altLang="en-US" dirty="0">
                <a:solidFill>
                  <a:schemeClr val="tx1"/>
                </a:solidFill>
              </a:rPr>
              <a:t>/uk10k</a:t>
            </a:r>
          </a:p>
        </p:txBody>
      </p:sp>
      <p:sp>
        <p:nvSpPr>
          <p:cNvPr id="15528" name="Text Box 168"/>
          <p:cNvSpPr txBox="1">
            <a:spLocks noChangeArrowheads="1"/>
          </p:cNvSpPr>
          <p:nvPr/>
        </p:nvSpPr>
        <p:spPr bwMode="auto">
          <a:xfrm>
            <a:off x="4262438" y="6048375"/>
            <a:ext cx="10683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buClrTx/>
              <a:buFontTx/>
              <a:buNone/>
            </a:pPr>
            <a:r>
              <a:rPr lang="en-GB" altLang="en-US" dirty="0">
                <a:solidFill>
                  <a:schemeClr val="tx1"/>
                </a:solidFill>
              </a:rPr>
              <a:t>/humgen</a:t>
            </a:r>
          </a:p>
        </p:txBody>
      </p:sp>
      <p:sp>
        <p:nvSpPr>
          <p:cNvPr id="15529" name="Text Box 169"/>
          <p:cNvSpPr txBox="1">
            <a:spLocks noChangeArrowheads="1"/>
          </p:cNvSpPr>
          <p:nvPr/>
        </p:nvSpPr>
        <p:spPr bwMode="auto">
          <a:xfrm>
            <a:off x="5913438" y="6061075"/>
            <a:ext cx="1004887"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buClrTx/>
              <a:buFontTx/>
              <a:buNone/>
            </a:pPr>
            <a:r>
              <a:rPr lang="en-GB" altLang="en-US" dirty="0">
                <a:solidFill>
                  <a:schemeClr val="tx1"/>
                </a:solidFill>
              </a:rPr>
              <a:t>/Archive</a:t>
            </a:r>
          </a:p>
        </p:txBody>
      </p:sp>
      <p:sp>
        <p:nvSpPr>
          <p:cNvPr id="15530" name="AutoShape 170"/>
          <p:cNvSpPr>
            <a:spLocks noChangeArrowheads="1"/>
          </p:cNvSpPr>
          <p:nvPr/>
        </p:nvSpPr>
        <p:spPr bwMode="auto">
          <a:xfrm>
            <a:off x="3802063" y="1223963"/>
            <a:ext cx="266700" cy="103187"/>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1" name="AutoShape 171"/>
          <p:cNvSpPr>
            <a:spLocks noChangeArrowheads="1"/>
          </p:cNvSpPr>
          <p:nvPr/>
        </p:nvSpPr>
        <p:spPr bwMode="auto">
          <a:xfrm>
            <a:off x="4068763" y="1335088"/>
            <a:ext cx="266700" cy="103187"/>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2" name="AutoShape 172"/>
          <p:cNvSpPr>
            <a:spLocks noChangeArrowheads="1"/>
          </p:cNvSpPr>
          <p:nvPr/>
        </p:nvSpPr>
        <p:spPr bwMode="auto">
          <a:xfrm>
            <a:off x="4068763" y="1223963"/>
            <a:ext cx="266700" cy="103187"/>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3" name="AutoShape 173"/>
          <p:cNvSpPr>
            <a:spLocks noChangeArrowheads="1"/>
          </p:cNvSpPr>
          <p:nvPr/>
        </p:nvSpPr>
        <p:spPr bwMode="auto">
          <a:xfrm>
            <a:off x="3802063" y="1335088"/>
            <a:ext cx="266700" cy="103187"/>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4" name="AutoShape 174"/>
          <p:cNvSpPr>
            <a:spLocks noChangeArrowheads="1"/>
          </p:cNvSpPr>
          <p:nvPr/>
        </p:nvSpPr>
        <p:spPr bwMode="auto">
          <a:xfrm>
            <a:off x="3948113" y="1566863"/>
            <a:ext cx="242887" cy="171450"/>
          </a:xfrm>
          <a:prstGeom prst="roundRect">
            <a:avLst>
              <a:gd name="adj" fmla="val 16667"/>
            </a:avLst>
          </a:prstGeom>
          <a:solidFill>
            <a:srgbClr val="729FCF"/>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5" name="AutoShape 175"/>
          <p:cNvSpPr>
            <a:spLocks noChangeArrowheads="1"/>
          </p:cNvSpPr>
          <p:nvPr/>
        </p:nvSpPr>
        <p:spPr bwMode="auto">
          <a:xfrm>
            <a:off x="4092575" y="1839913"/>
            <a:ext cx="242888" cy="171450"/>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6" name="AutoShape 176"/>
          <p:cNvSpPr>
            <a:spLocks noChangeArrowheads="1"/>
          </p:cNvSpPr>
          <p:nvPr/>
        </p:nvSpPr>
        <p:spPr bwMode="auto">
          <a:xfrm>
            <a:off x="3802063" y="1839913"/>
            <a:ext cx="242887" cy="171450"/>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7" name="AutoShape 177"/>
          <p:cNvSpPr>
            <a:spLocks noChangeArrowheads="1"/>
          </p:cNvSpPr>
          <p:nvPr/>
        </p:nvSpPr>
        <p:spPr bwMode="auto">
          <a:xfrm>
            <a:off x="3533775" y="2114550"/>
            <a:ext cx="363538" cy="239713"/>
          </a:xfrm>
          <a:prstGeom prst="roundRect">
            <a:avLst>
              <a:gd name="adj" fmla="val 16667"/>
            </a:avLst>
          </a:prstGeom>
          <a:solidFill>
            <a:srgbClr val="99FFCC"/>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38" name="AutoShape 178"/>
          <p:cNvSpPr>
            <a:spLocks noChangeArrowheads="1"/>
          </p:cNvSpPr>
          <p:nvPr/>
        </p:nvSpPr>
        <p:spPr bwMode="auto">
          <a:xfrm>
            <a:off x="4259263" y="2114550"/>
            <a:ext cx="363537" cy="239713"/>
          </a:xfrm>
          <a:prstGeom prst="roundRect">
            <a:avLst>
              <a:gd name="adj" fmla="val 16667"/>
            </a:avLst>
          </a:prstGeom>
          <a:solidFill>
            <a:srgbClr val="FF8080"/>
          </a:solidFill>
          <a:ln w="9360" cap="flat">
            <a:solidFill>
              <a:srgbClr val="3465A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cxnSp>
        <p:nvCxnSpPr>
          <p:cNvPr id="15539" name="AutoShape 179"/>
          <p:cNvCxnSpPr>
            <a:cxnSpLocks noChangeShapeType="1"/>
            <a:stCxn id="15536" idx="2"/>
            <a:endCxn id="15537" idx="0"/>
          </p:cNvCxnSpPr>
          <p:nvPr/>
        </p:nvCxnSpPr>
        <p:spPr bwMode="auto">
          <a:xfrm flipH="1">
            <a:off x="3716338" y="2011363"/>
            <a:ext cx="207962" cy="103187"/>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40" name="AutoShape 180"/>
          <p:cNvCxnSpPr>
            <a:cxnSpLocks noChangeShapeType="1"/>
            <a:stCxn id="15535" idx="2"/>
            <a:endCxn id="15538" idx="0"/>
          </p:cNvCxnSpPr>
          <p:nvPr/>
        </p:nvCxnSpPr>
        <p:spPr bwMode="auto">
          <a:xfrm>
            <a:off x="4213225" y="2011363"/>
            <a:ext cx="227013" cy="103187"/>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41" name="AutoShape 181"/>
          <p:cNvCxnSpPr>
            <a:cxnSpLocks noChangeShapeType="1"/>
            <a:stCxn id="15536" idx="2"/>
            <a:endCxn id="15536" idx="2"/>
          </p:cNvCxnSpPr>
          <p:nvPr/>
        </p:nvCxnSpPr>
        <p:spPr bwMode="auto">
          <a:xfrm>
            <a:off x="3922713" y="2011363"/>
            <a:ext cx="1587" cy="1587"/>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42" name="AutoShape 182"/>
          <p:cNvCxnSpPr>
            <a:cxnSpLocks noChangeShapeType="1"/>
            <a:stCxn id="15534" idx="2"/>
            <a:endCxn id="15536" idx="0"/>
          </p:cNvCxnSpPr>
          <p:nvPr/>
        </p:nvCxnSpPr>
        <p:spPr bwMode="auto">
          <a:xfrm flipH="1">
            <a:off x="3922713" y="1738313"/>
            <a:ext cx="146050"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43" name="AutoShape 183"/>
          <p:cNvCxnSpPr>
            <a:cxnSpLocks noChangeShapeType="1"/>
            <a:stCxn id="15534" idx="2"/>
            <a:endCxn id="15535" idx="0"/>
          </p:cNvCxnSpPr>
          <p:nvPr/>
        </p:nvCxnSpPr>
        <p:spPr bwMode="auto">
          <a:xfrm>
            <a:off x="4068763" y="1738313"/>
            <a:ext cx="144462" cy="101600"/>
          </a:xfrm>
          <a:prstGeom prst="curvedConnector3">
            <a:avLst>
              <a:gd name="adj1" fmla="val 50000"/>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44" name="AutoShape 184"/>
          <p:cNvCxnSpPr>
            <a:cxnSpLocks noChangeShapeType="1"/>
            <a:stCxn id="15533" idx="3"/>
            <a:endCxn id="15534" idx="0"/>
          </p:cNvCxnSpPr>
          <p:nvPr/>
        </p:nvCxnSpPr>
        <p:spPr bwMode="auto">
          <a:xfrm>
            <a:off x="4068763" y="1387475"/>
            <a:ext cx="1587" cy="180975"/>
          </a:xfrm>
          <a:prstGeom prst="straightConnector1">
            <a:avLst/>
          </a:prstGeom>
          <a:noFill/>
          <a:ln w="9360" cap="flat">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545" name="AutoShape 185"/>
          <p:cNvSpPr>
            <a:spLocks noChangeArrowheads="1"/>
          </p:cNvSpPr>
          <p:nvPr/>
        </p:nvSpPr>
        <p:spPr bwMode="auto">
          <a:xfrm>
            <a:off x="3729038" y="21844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46" name="AutoShape 186"/>
          <p:cNvSpPr>
            <a:spLocks noChangeArrowheads="1"/>
          </p:cNvSpPr>
          <p:nvPr/>
        </p:nvSpPr>
        <p:spPr bwMode="auto">
          <a:xfrm>
            <a:off x="3606800" y="21844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47" name="AutoShape 187"/>
          <p:cNvSpPr>
            <a:spLocks noChangeArrowheads="1"/>
          </p:cNvSpPr>
          <p:nvPr/>
        </p:nvSpPr>
        <p:spPr bwMode="auto">
          <a:xfrm>
            <a:off x="4457700" y="2184400"/>
            <a:ext cx="96838"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48" name="AutoShape 188"/>
          <p:cNvSpPr>
            <a:spLocks noChangeArrowheads="1"/>
          </p:cNvSpPr>
          <p:nvPr/>
        </p:nvSpPr>
        <p:spPr bwMode="auto">
          <a:xfrm>
            <a:off x="4335463" y="2184400"/>
            <a:ext cx="96837" cy="103188"/>
          </a:xfrm>
          <a:prstGeom prst="can">
            <a:avLst>
              <a:gd name="adj" fmla="val 53279"/>
            </a:avLst>
          </a:prstGeom>
          <a:solidFill>
            <a:srgbClr val="99CC99"/>
          </a:solidFill>
          <a:ln w="36000" cap="flat">
            <a:solidFill>
              <a:srgbClr val="FFFFFF"/>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5549" name="Text Box 189"/>
          <p:cNvSpPr txBox="1">
            <a:spLocks noChangeArrowheads="1"/>
          </p:cNvSpPr>
          <p:nvPr/>
        </p:nvSpPr>
        <p:spPr bwMode="auto">
          <a:xfrm>
            <a:off x="4945063" y="1301750"/>
            <a:ext cx="3133725" cy="912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lgn="ctr">
              <a:buClrTx/>
              <a:buFontTx/>
              <a:buNone/>
            </a:pPr>
            <a:r>
              <a:rPr lang="en-GB" altLang="en-US" dirty="0">
                <a:solidFill>
                  <a:schemeClr val="tx1"/>
                </a:solidFill>
              </a:rPr>
              <a:t>Sanger 1</a:t>
            </a:r>
          </a:p>
          <a:p>
            <a:pPr algn="ctr">
              <a:buClrTx/>
              <a:buFontTx/>
              <a:buNone/>
            </a:pPr>
            <a:r>
              <a:rPr lang="en-GB" altLang="en-US" dirty="0">
                <a:solidFill>
                  <a:schemeClr val="tx1"/>
                </a:solidFill>
              </a:rPr>
              <a:t>Portal zone</a:t>
            </a:r>
          </a:p>
          <a:p>
            <a:pPr algn="ctr">
              <a:buClrTx/>
              <a:buFontTx/>
              <a:buNone/>
            </a:pPr>
            <a:r>
              <a:rPr lang="en-GB" altLang="en-US" dirty="0">
                <a:solidFill>
                  <a:schemeClr val="tx1"/>
                </a:solidFill>
              </a:rPr>
              <a:t>(provides </a:t>
            </a:r>
            <a:r>
              <a:rPr lang="en-GB" altLang="en-US" dirty="0" smtClean="0">
                <a:solidFill>
                  <a:schemeClr val="tx1"/>
                </a:solidFill>
              </a:rPr>
              <a:t>Kerberized </a:t>
            </a:r>
            <a:r>
              <a:rPr lang="en-GB" altLang="en-US" dirty="0">
                <a:solidFill>
                  <a:schemeClr val="tx1"/>
                </a:solidFill>
              </a:rPr>
              <a:t>access)</a:t>
            </a:r>
          </a:p>
        </p:txBody>
      </p:sp>
      <p:cxnSp>
        <p:nvCxnSpPr>
          <p:cNvPr id="15550" name="AutoShape 190"/>
          <p:cNvCxnSpPr>
            <a:cxnSpLocks noChangeShapeType="1"/>
            <a:endCxn id="15364" idx="0"/>
          </p:cNvCxnSpPr>
          <p:nvPr/>
        </p:nvCxnSpPr>
        <p:spPr bwMode="auto">
          <a:xfrm flipH="1">
            <a:off x="1908175" y="2306638"/>
            <a:ext cx="1417638" cy="1293812"/>
          </a:xfrm>
          <a:prstGeom prst="straightConnector1">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51" name="AutoShape 191"/>
          <p:cNvCxnSpPr>
            <a:cxnSpLocks noChangeShapeType="1"/>
            <a:endCxn id="15485" idx="1"/>
          </p:cNvCxnSpPr>
          <p:nvPr/>
        </p:nvCxnSpPr>
        <p:spPr bwMode="auto">
          <a:xfrm>
            <a:off x="4784725" y="2195513"/>
            <a:ext cx="1244600" cy="1457325"/>
          </a:xfrm>
          <a:prstGeom prst="straightConnector1">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52" name="AutoShape 192"/>
          <p:cNvCxnSpPr>
            <a:cxnSpLocks noChangeShapeType="1"/>
            <a:endCxn id="15405" idx="0"/>
          </p:cNvCxnSpPr>
          <p:nvPr/>
        </p:nvCxnSpPr>
        <p:spPr bwMode="auto">
          <a:xfrm flipH="1">
            <a:off x="3405188" y="2497138"/>
            <a:ext cx="458787" cy="1104900"/>
          </a:xfrm>
          <a:prstGeom prst="straightConnector1">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553" name="AutoShape 193"/>
          <p:cNvCxnSpPr>
            <a:cxnSpLocks noChangeShapeType="1"/>
            <a:endCxn id="15444" idx="0"/>
          </p:cNvCxnSpPr>
          <p:nvPr/>
        </p:nvCxnSpPr>
        <p:spPr bwMode="auto">
          <a:xfrm>
            <a:off x="4214813" y="2528888"/>
            <a:ext cx="436562" cy="1071562"/>
          </a:xfrm>
          <a:prstGeom prst="straightConnector1">
            <a:avLst/>
          </a:prstGeom>
          <a:noFill/>
          <a:ln w="9360" cap="flat">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554" name="Text Box 194"/>
          <p:cNvSpPr txBox="1">
            <a:spLocks noChangeArrowheads="1"/>
          </p:cNvSpPr>
          <p:nvPr/>
        </p:nvSpPr>
        <p:spPr bwMode="auto">
          <a:xfrm>
            <a:off x="5926138" y="2663825"/>
            <a:ext cx="2513012"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ea typeface="DejaVu Sans" charset="0"/>
                <a:cs typeface="DejaVu Sans" charset="0"/>
              </a:defRPr>
            </a:lvl9pPr>
          </a:lstStyle>
          <a:p>
            <a:pPr algn="ctr">
              <a:buClrTx/>
              <a:buFontTx/>
              <a:buNone/>
            </a:pPr>
            <a:r>
              <a:rPr lang="en-GB" altLang="en-US" dirty="0">
                <a:solidFill>
                  <a:schemeClr val="tx1"/>
                </a:solidFill>
              </a:rPr>
              <a:t>Federation using head </a:t>
            </a:r>
          </a:p>
          <a:p>
            <a:pPr algn="ctr">
              <a:buClrTx/>
              <a:buFontTx/>
              <a:buNone/>
            </a:pPr>
            <a:r>
              <a:rPr lang="en-GB" altLang="en-US" dirty="0">
                <a:solidFill>
                  <a:schemeClr val="tx1"/>
                </a:solidFill>
              </a:rPr>
              <a:t>zone accounts</a:t>
            </a:r>
          </a:p>
        </p:txBody>
      </p:sp>
      <p:pic>
        <p:nvPicPr>
          <p:cNvPr id="197" name="Picture 1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64" y="167826"/>
            <a:ext cx="1891574" cy="549814"/>
          </a:xfrm>
          <a:prstGeom prst="rect">
            <a:avLst/>
          </a:prstGeom>
          <a:solidFill>
            <a:schemeClr val="bg1">
              <a:lumMod val="65000"/>
            </a:schemeClr>
          </a:solidFill>
          <a:ln>
            <a:noFill/>
          </a:ln>
          <a:effectLst/>
          <a:extLst/>
        </p:spPr>
      </p:pic>
      <p:sp>
        <p:nvSpPr>
          <p:cNvPr id="2" name="Footer Placeholder 1"/>
          <p:cNvSpPr>
            <a:spLocks noGrp="1"/>
          </p:cNvSpPr>
          <p:nvPr>
            <p:ph type="ftr" sz="quarter" idx="11"/>
          </p:nvPr>
        </p:nvSpPr>
        <p:spPr/>
        <p:txBody>
          <a:bodyPr/>
          <a:lstStyle/>
          <a:p>
            <a:r>
              <a:rPr lang="en-US" smtClean="0"/>
              <a:t>iRODS Executive Overview (Summer 2014)</a:t>
            </a:r>
            <a:endParaRPr lang="en-US" dirty="0"/>
          </a:p>
        </p:txBody>
      </p:sp>
      <p:sp>
        <p:nvSpPr>
          <p:cNvPr id="3" name="Slide Number Placeholder 2"/>
          <p:cNvSpPr>
            <a:spLocks noGrp="1"/>
          </p:cNvSpPr>
          <p:nvPr>
            <p:ph type="sldNum" sz="quarter" idx="12"/>
          </p:nvPr>
        </p:nvSpPr>
        <p:spPr/>
        <p:txBody>
          <a:bodyPr/>
          <a:lstStyle/>
          <a:p>
            <a:fld id="{6EB2F830-2162-C648-AB4C-923ABCE61738}" type="slidenum">
              <a:rPr lang="en-US" smtClean="0"/>
              <a:t>33</a:t>
            </a:fld>
            <a:endParaRPr lang="en-US" dirty="0"/>
          </a:p>
        </p:txBody>
      </p:sp>
    </p:spTree>
    <p:extLst>
      <p:ext uri="{BB962C8B-B14F-4D97-AF65-F5344CB8AC3E}">
        <p14:creationId xmlns:p14="http://schemas.microsoft.com/office/powerpoint/2010/main" val="20713017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dirty="0" smtClean="0"/>
              <a:t>Baton iRODS “Client”</a:t>
            </a:r>
            <a:endParaRPr lang="en-GB" altLang="en-US" dirty="0"/>
          </a:p>
        </p:txBody>
      </p:sp>
      <p:sp>
        <p:nvSpPr>
          <p:cNvPr id="18434" name="Rectangle 2"/>
          <p:cNvSpPr>
            <a:spLocks noGrp="1" noChangeArrowheads="1"/>
          </p:cNvSpPr>
          <p:nvPr>
            <p:ph idx="1"/>
          </p:nvPr>
        </p:nvSpPr>
        <p:spPr>
          <a:ln/>
        </p:spPr>
        <p:txBody>
          <a:bodyPr>
            <a:normAutofit/>
          </a:bodyPr>
          <a:lstStyle/>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Thin layer over parts of the iRODS C API</a:t>
            </a:r>
          </a:p>
          <a:p>
            <a:pPr marL="555625" indent="-550863">
              <a:buClr>
                <a:srgbClr val="FFFFFF"/>
              </a:buClr>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JSON support</a:t>
            </a:r>
          </a:p>
          <a:p>
            <a:pPr marL="555625" indent="-550863">
              <a:buClr>
                <a:srgbClr val="FFFFFF"/>
              </a:buClr>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Connection friendly</a:t>
            </a:r>
          </a:p>
          <a:p>
            <a:pPr marL="555625" indent="-550863">
              <a:buClr>
                <a:srgbClr val="FFFFFF"/>
              </a:buClr>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Comprehensive logging</a:t>
            </a:r>
          </a:p>
          <a:p>
            <a:pPr marL="555625" indent="-550863">
              <a:buClr>
                <a:srgbClr val="FFFFFF"/>
              </a:buClr>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autoconf build on Linux and OSX</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Current state</a:t>
            </a:r>
          </a:p>
          <a:p>
            <a:pPr marL="555625" indent="-550863">
              <a:buClr>
                <a:srgbClr val="FFFFFF"/>
              </a:buClr>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Metadata listing</a:t>
            </a:r>
          </a:p>
          <a:p>
            <a:pPr marL="555625" indent="-550863">
              <a:buClr>
                <a:srgbClr val="FFFFFF"/>
              </a:buClr>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Metadata queries</a:t>
            </a:r>
          </a:p>
          <a:p>
            <a:pPr marL="555625" indent="-550863">
              <a:buClr>
                <a:srgbClr val="FFFFFF"/>
              </a:buClr>
              <a:buSzPct val="45000"/>
              <a:buFont typeface="StarSymbol"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Metadata addition</a:t>
            </a: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dirty="0">
              <a:solidFill>
                <a:srgbClr val="000000"/>
              </a:solidFill>
            </a:endParaRPr>
          </a:p>
          <a:p>
            <a:pPr indent="-338138">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solidFill>
                  <a:srgbClr val="000000"/>
                </a:solidFill>
              </a:rPr>
              <a:t>https://github.com/wtsi-npg/baton.git</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164" y="167826"/>
            <a:ext cx="1891574" cy="549814"/>
          </a:xfrm>
          <a:prstGeom prst="rect">
            <a:avLst/>
          </a:prstGeom>
          <a:solidFill>
            <a:schemeClr val="bg1">
              <a:lumMod val="65000"/>
            </a:schemeClr>
          </a:solidFill>
          <a:ln>
            <a:noFill/>
          </a:ln>
          <a:effectLst/>
          <a:extLst/>
        </p:spPr>
      </p:pic>
      <p:sp>
        <p:nvSpPr>
          <p:cNvPr id="2" name="Footer Placeholder 1"/>
          <p:cNvSpPr>
            <a:spLocks noGrp="1"/>
          </p:cNvSpPr>
          <p:nvPr>
            <p:ph type="ftr" sz="quarter" idx="11"/>
          </p:nvPr>
        </p:nvSpPr>
        <p:spPr/>
        <p:txBody>
          <a:bodyPr/>
          <a:lstStyle/>
          <a:p>
            <a:r>
              <a:rPr lang="en-US" smtClean="0"/>
              <a:t>iRODS Executive Overview (Summer 2014)</a:t>
            </a:r>
            <a:endParaRPr lang="en-US" dirty="0"/>
          </a:p>
        </p:txBody>
      </p:sp>
      <p:sp>
        <p:nvSpPr>
          <p:cNvPr id="3" name="Slide Number Placeholder 2"/>
          <p:cNvSpPr>
            <a:spLocks noGrp="1"/>
          </p:cNvSpPr>
          <p:nvPr>
            <p:ph type="sldNum" sz="quarter" idx="12"/>
          </p:nvPr>
        </p:nvSpPr>
        <p:spPr/>
        <p:txBody>
          <a:bodyPr/>
          <a:lstStyle/>
          <a:p>
            <a:fld id="{6EB2F830-2162-C648-AB4C-923ABCE61738}" type="slidenum">
              <a:rPr lang="en-US" smtClean="0"/>
              <a:t>34</a:t>
            </a:fld>
            <a:endParaRPr lang="en-US" dirty="0"/>
          </a:p>
        </p:txBody>
      </p:sp>
    </p:spTree>
    <p:extLst>
      <p:ext uri="{BB962C8B-B14F-4D97-AF65-F5344CB8AC3E}">
        <p14:creationId xmlns:p14="http://schemas.microsoft.com/office/powerpoint/2010/main" val="3199052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4" y="1626192"/>
            <a:ext cx="8817213" cy="1811284"/>
          </a:xfrm>
        </p:spPr>
        <p:txBody>
          <a:bodyPr>
            <a:normAutofit/>
          </a:bodyPr>
          <a:lstStyle/>
          <a:p>
            <a:r>
              <a:rPr lang="en-US" dirty="0"/>
              <a:t>	</a:t>
            </a:r>
            <a:r>
              <a:rPr lang="en-US" dirty="0" smtClean="0"/>
              <a:t>Use Case:</a:t>
            </a:r>
            <a:br>
              <a:rPr lang="en-US" dirty="0" smtClean="0"/>
            </a:br>
            <a:r>
              <a:rPr lang="en-US" dirty="0"/>
              <a:t>	</a:t>
            </a:r>
            <a:r>
              <a:rPr lang="en-US" dirty="0" smtClean="0"/>
              <a:t>		Beijing </a:t>
            </a:r>
            <a:r>
              <a:rPr lang="en-US" dirty="0"/>
              <a:t>Genomics </a:t>
            </a:r>
            <a:r>
              <a:rPr lang="en-US" dirty="0" smtClean="0"/>
              <a:t>Institute (BGI)</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35</a:t>
            </a:fld>
            <a:endParaRPr lang="en-US" dirty="0"/>
          </a:p>
        </p:txBody>
      </p:sp>
      <p:sp>
        <p:nvSpPr>
          <p:cNvPr id="3" name="TextBox 2"/>
          <p:cNvSpPr txBox="1"/>
          <p:nvPr/>
        </p:nvSpPr>
        <p:spPr>
          <a:xfrm>
            <a:off x="5852468" y="5297792"/>
            <a:ext cx="3031298" cy="369332"/>
          </a:xfrm>
          <a:prstGeom prst="rect">
            <a:avLst/>
          </a:prstGeom>
          <a:noFill/>
        </p:spPr>
        <p:txBody>
          <a:bodyPr wrap="none" rtlCol="0">
            <a:spAutoFit/>
          </a:bodyPr>
          <a:lstStyle/>
          <a:p>
            <a:r>
              <a:rPr lang="en-US" dirty="0" smtClean="0">
                <a:latin typeface="Century Gothic"/>
                <a:cs typeface="Century Gothic"/>
              </a:rPr>
              <a:t>Slides courtesy of Xing Xin</a:t>
            </a:r>
            <a:endParaRPr lang="en-US" dirty="0">
              <a:latin typeface="Century Gothic"/>
              <a:cs typeface="Century Gothic"/>
            </a:endParaRPr>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1329949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ooter Placeholder 1"/>
          <p:cNvSpPr>
            <a:spLocks noGrp="1"/>
          </p:cNvSpPr>
          <p:nvPr>
            <p:ph type="ftr" sz="quarter" idx="11"/>
          </p:nvPr>
        </p:nvSpPr>
        <p:spPr/>
        <p:txBody>
          <a:bodyPr/>
          <a:lstStyle/>
          <a:p>
            <a:r>
              <a:rPr lang="en-US" smtClean="0"/>
              <a:t>iRODS Executive Overview (Summer 2014)</a:t>
            </a:r>
            <a:endParaRPr lang="en-US" dirty="0"/>
          </a:p>
        </p:txBody>
      </p:sp>
      <p:sp>
        <p:nvSpPr>
          <p:cNvPr id="3" name="Slide Number Placeholder 2"/>
          <p:cNvSpPr>
            <a:spLocks noGrp="1"/>
          </p:cNvSpPr>
          <p:nvPr>
            <p:ph type="sldNum" sz="quarter" idx="12"/>
          </p:nvPr>
        </p:nvSpPr>
        <p:spPr/>
        <p:txBody>
          <a:bodyPr/>
          <a:lstStyle/>
          <a:p>
            <a:fld id="{6EB2F830-2162-C648-AB4C-923ABCE61738}" type="slidenum">
              <a:rPr lang="en-US" smtClean="0"/>
              <a:t>36</a:t>
            </a:fld>
            <a:endParaRPr lang="en-US" dirty="0"/>
          </a:p>
        </p:txBody>
      </p:sp>
    </p:spTree>
    <p:extLst>
      <p:ext uri="{BB962C8B-B14F-4D97-AF65-F5344CB8AC3E}">
        <p14:creationId xmlns:p14="http://schemas.microsoft.com/office/powerpoint/2010/main" val="30456763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37</a:t>
            </a:fld>
            <a:endParaRPr lang="en-US" dirty="0"/>
          </a:p>
        </p:txBody>
      </p:sp>
      <p:sp>
        <p:nvSpPr>
          <p:cNvPr id="2" name="Title 1"/>
          <p:cNvSpPr>
            <a:spLocks noGrp="1"/>
          </p:cNvSpPr>
          <p:nvPr>
            <p:ph type="title" idx="4294967295"/>
          </p:nvPr>
        </p:nvSpPr>
        <p:spPr>
          <a:xfrm>
            <a:off x="0" y="168275"/>
            <a:ext cx="8229600" cy="709613"/>
          </a:xfrm>
        </p:spPr>
        <p:txBody>
          <a:bodyPr>
            <a:normAutofit fontScale="90000"/>
          </a:bodyPr>
          <a:lstStyle/>
          <a:p>
            <a:r>
              <a:rPr lang="en-US" dirty="0" smtClean="0"/>
              <a:t>iRODS and BGI</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33338"/>
            <a:ext cx="9067800" cy="679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19"/>
            <a:ext cx="9144000" cy="687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60725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Backup slides</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38</a:t>
            </a:fld>
            <a:endParaRPr lang="en-US" dirty="0"/>
          </a:p>
        </p:txBody>
      </p:sp>
    </p:spTree>
    <p:extLst>
      <p:ext uri="{BB962C8B-B14F-4D97-AF65-F5344CB8AC3E}">
        <p14:creationId xmlns:p14="http://schemas.microsoft.com/office/powerpoint/2010/main" val="155223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216388" y="1490955"/>
            <a:ext cx="8927612" cy="4729673"/>
          </a:xfrm>
        </p:spPr>
        <p:txBody>
          <a:bodyPr>
            <a:normAutofit fontScale="92500" lnSpcReduction="10000"/>
          </a:bodyPr>
          <a:lstStyle/>
          <a:p>
            <a:pPr>
              <a:lnSpc>
                <a:spcPct val="120000"/>
              </a:lnSpc>
            </a:pPr>
            <a:r>
              <a:rPr lang="en-US" dirty="0" smtClean="0">
                <a:solidFill>
                  <a:srgbClr val="000000"/>
                </a:solidFill>
              </a:rPr>
              <a:t>Presented work funded in part by grants from NIH, NSF, NARA, DHS. </a:t>
            </a:r>
            <a:r>
              <a:rPr lang="en-US" dirty="0">
                <a:solidFill>
                  <a:srgbClr val="000000"/>
                </a:solidFill>
              </a:rPr>
              <a:t>F</a:t>
            </a:r>
            <a:r>
              <a:rPr lang="en-US" dirty="0" smtClean="0">
                <a:solidFill>
                  <a:srgbClr val="000000"/>
                </a:solidFill>
              </a:rPr>
              <a:t>unding also provided by UNC and the iRODS Consortium.</a:t>
            </a:r>
            <a:endParaRPr lang="en-US" i="1" dirty="0">
              <a:solidFill>
                <a:srgbClr val="000000"/>
              </a:solidFill>
            </a:endParaRPr>
          </a:p>
          <a:p>
            <a:pPr>
              <a:spcBef>
                <a:spcPts val="2304"/>
              </a:spcBef>
            </a:pPr>
            <a:r>
              <a:rPr lang="en-US" dirty="0" smtClean="0">
                <a:solidFill>
                  <a:srgbClr val="000000"/>
                </a:solidFill>
              </a:rPr>
              <a:t>Teams involved include:</a:t>
            </a:r>
          </a:p>
          <a:p>
            <a:pPr lvl="1">
              <a:lnSpc>
                <a:spcPct val="110000"/>
              </a:lnSpc>
            </a:pPr>
            <a:r>
              <a:rPr lang="en-US" i="1" dirty="0" smtClean="0">
                <a:solidFill>
                  <a:srgbClr val="000000"/>
                </a:solidFill>
              </a:rPr>
              <a:t>DICE team at UNC and UCSD</a:t>
            </a:r>
          </a:p>
          <a:p>
            <a:pPr lvl="1">
              <a:lnSpc>
                <a:spcPct val="110000"/>
              </a:lnSpc>
            </a:pPr>
            <a:r>
              <a:rPr lang="en-US" i="1" dirty="0" smtClean="0">
                <a:solidFill>
                  <a:srgbClr val="000000"/>
                </a:solidFill>
              </a:rPr>
              <a:t>Networking team at RENCI and Duke</a:t>
            </a:r>
          </a:p>
          <a:p>
            <a:pPr lvl="1">
              <a:lnSpc>
                <a:spcPct val="110000"/>
              </a:lnSpc>
            </a:pPr>
            <a:r>
              <a:rPr lang="en-US" i="1" dirty="0" smtClean="0">
                <a:solidFill>
                  <a:srgbClr val="000000"/>
                </a:solidFill>
              </a:rPr>
              <a:t>Data sciences team at RENCI</a:t>
            </a:r>
          </a:p>
          <a:p>
            <a:pPr>
              <a:spcBef>
                <a:spcPts val="1824"/>
              </a:spcBef>
            </a:pPr>
            <a:r>
              <a:rPr lang="en-US" i="1" dirty="0" smtClean="0">
                <a:solidFill>
                  <a:srgbClr val="000000"/>
                </a:solidFill>
              </a:rPr>
              <a:t>In collaboration with</a:t>
            </a:r>
          </a:p>
          <a:p>
            <a:pPr lvl="1">
              <a:lnSpc>
                <a:spcPct val="110000"/>
              </a:lnSpc>
            </a:pPr>
            <a:r>
              <a:rPr lang="en-US" i="1" dirty="0" smtClean="0">
                <a:solidFill>
                  <a:srgbClr val="000000"/>
                </a:solidFill>
              </a:rPr>
              <a:t>UNC Dept of Genetics, Research Computing, Lineberger Comprehensive Cancer Center, NC TraCS Institute, Center for Bioinformatics, Institute for Pharmacogenetics and Personalized Treatment</a:t>
            </a:r>
            <a:endParaRPr lang="en-US" sz="2800" i="1" dirty="0" smtClean="0">
              <a:solidFill>
                <a:srgbClr val="000000"/>
              </a:solidFill>
              <a:latin typeface="Calibri"/>
            </a:endParaRPr>
          </a:p>
          <a:p>
            <a:pPr lvl="1">
              <a:lnSpc>
                <a:spcPct val="110000"/>
              </a:lnSpc>
            </a:pPr>
            <a:r>
              <a:rPr lang="en-US" i="1" dirty="0" smtClean="0">
                <a:solidFill>
                  <a:srgbClr val="000000"/>
                </a:solidFill>
              </a:rPr>
              <a:t>UNC HealthCare</a:t>
            </a:r>
            <a:endParaRPr lang="en-US" i="1" dirty="0">
              <a:solidFill>
                <a:srgbClr val="000000"/>
              </a:solidFill>
            </a:endParaRPr>
          </a:p>
          <a:p>
            <a:pPr>
              <a:spcBef>
                <a:spcPts val="2352"/>
              </a:spcBef>
            </a:pPr>
            <a:r>
              <a:rPr lang="en-US" i="1" dirty="0" smtClean="0">
                <a:solidFill>
                  <a:srgbClr val="000000"/>
                </a:solidFill>
              </a:rPr>
              <a:t>Multiple members of the iRODS community</a:t>
            </a:r>
            <a:endParaRPr lang="en-US" i="1" dirty="0">
              <a:solidFill>
                <a:srgbClr val="000000"/>
              </a:solidFill>
            </a:endParaRPr>
          </a:p>
          <a:p>
            <a:endParaRPr lang="en-US" i="1" dirty="0"/>
          </a:p>
          <a:p>
            <a:pPr marL="0" indent="0">
              <a:buNone/>
            </a:pPr>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E495961A-A913-A64C-A153-958F4DEACEF4}" type="slidenum">
              <a:rPr lang="en-US" smtClean="0"/>
              <a:pPr/>
              <a:t>39</a:t>
            </a:fld>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3382712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214" y="990601"/>
            <a:ext cx="9130785" cy="57605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normAutofit/>
          </a:bodyPr>
          <a:lstStyle/>
          <a:p>
            <a:pPr algn="just"/>
            <a:r>
              <a:rPr lang="en-US" sz="2800" dirty="0" smtClean="0">
                <a:solidFill>
                  <a:schemeClr val="tx1">
                    <a:lumMod val="60000"/>
                    <a:lumOff val="40000"/>
                  </a:schemeClr>
                </a:solidFill>
              </a:rPr>
              <a:t>iRODS is the underlying technology for the world’s preeminent genomic research institutes. iRODS is an infinitely configurable data janitor. iRODS is the kind of technology you need to host everyone’s unstructured data. iRODS is a powerful data migration tool. iRODS is the technology that underpins the iPlant Data Store. iRODS</a:t>
            </a:r>
            <a:r>
              <a:rPr lang="en-US" sz="2800" dirty="0">
                <a:solidFill>
                  <a:schemeClr val="tx1">
                    <a:lumMod val="60000"/>
                    <a:lumOff val="40000"/>
                  </a:schemeClr>
                </a:solidFill>
              </a:rPr>
              <a:t> </a:t>
            </a:r>
            <a:r>
              <a:rPr lang="en-US" sz="2800" dirty="0" smtClean="0">
                <a:solidFill>
                  <a:schemeClr val="tx1">
                    <a:lumMod val="60000"/>
                    <a:lumOff val="40000"/>
                  </a:schemeClr>
                </a:solidFill>
              </a:rPr>
              <a:t>is a data preservation technology. iRODS is a fundamental technology for CineGrid. iRODS is a tool for providing fine-grained privacy and security controls. iRODS is extensible: iRODS has command-line clients, APIs for numerous programming languages, and web clients. iRODS</a:t>
            </a:r>
            <a:r>
              <a:rPr lang="en-US" sz="2800" dirty="0">
                <a:solidFill>
                  <a:schemeClr val="tx1">
                    <a:lumMod val="60000"/>
                    <a:lumOff val="40000"/>
                  </a:schemeClr>
                </a:solidFill>
              </a:rPr>
              <a:t> </a:t>
            </a:r>
            <a:r>
              <a:rPr lang="en-US" sz="2800" dirty="0" smtClean="0">
                <a:solidFill>
                  <a:schemeClr val="tx1">
                    <a:lumMod val="60000"/>
                    <a:lumOff val="40000"/>
                  </a:schemeClr>
                </a:solidFill>
              </a:rPr>
              <a:t>supports new plug-ins for storage resources, authentication mechanisms, microservices, and network prot</a:t>
            </a:r>
            <a:endParaRPr lang="en-US" sz="2800" dirty="0">
              <a:solidFill>
                <a:schemeClr val="tx1">
                  <a:lumMod val="60000"/>
                  <a:lumOff val="40000"/>
                </a:schemeClr>
              </a:solidFill>
            </a:endParaRPr>
          </a:p>
        </p:txBody>
      </p:sp>
      <p:sp>
        <p:nvSpPr>
          <p:cNvPr id="7" name="Rectangle 6"/>
          <p:cNvSpPr/>
          <p:nvPr/>
        </p:nvSpPr>
        <p:spPr>
          <a:xfrm>
            <a:off x="-1" y="990601"/>
            <a:ext cx="9144000" cy="53721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What is iRODS?</a:t>
            </a:r>
            <a:endParaRPr lang="en-US" dirty="0"/>
          </a:p>
        </p:txBody>
      </p:sp>
      <p:sp>
        <p:nvSpPr>
          <p:cNvPr id="3" name="Content Placeholder 2"/>
          <p:cNvSpPr>
            <a:spLocks noGrp="1"/>
          </p:cNvSpPr>
          <p:nvPr>
            <p:ph idx="1"/>
          </p:nvPr>
        </p:nvSpPr>
        <p:spPr>
          <a:xfrm>
            <a:off x="235390" y="2298095"/>
            <a:ext cx="8229600" cy="3293968"/>
          </a:xfrm>
        </p:spPr>
        <p:txBody>
          <a:bodyPr>
            <a:normAutofit/>
          </a:bodyPr>
          <a:lstStyle/>
          <a:p>
            <a:pPr marL="0" indent="0">
              <a:buNone/>
            </a:pPr>
            <a:r>
              <a:rPr lang="en-US" dirty="0" smtClean="0">
                <a:solidFill>
                  <a:srgbClr val="232323"/>
                </a:solidFill>
              </a:rPr>
              <a:t>iRODS is </a:t>
            </a:r>
            <a:r>
              <a:rPr lang="en-US" dirty="0" smtClean="0">
                <a:solidFill>
                  <a:srgbClr val="1A7159"/>
                </a:solidFill>
              </a:rPr>
              <a:t>open source </a:t>
            </a:r>
            <a:r>
              <a:rPr lang="en-US" dirty="0" smtClean="0">
                <a:solidFill>
                  <a:srgbClr val="232323"/>
                </a:solidFill>
              </a:rPr>
              <a:t>data grid </a:t>
            </a:r>
            <a:r>
              <a:rPr lang="en-US" dirty="0" smtClean="0">
                <a:solidFill>
                  <a:srgbClr val="1A7159"/>
                </a:solidFill>
              </a:rPr>
              <a:t>middleware</a:t>
            </a:r>
            <a:r>
              <a:rPr lang="en-US" dirty="0" smtClean="0">
                <a:solidFill>
                  <a:srgbClr val="232323"/>
                </a:solidFill>
              </a:rPr>
              <a:t> that implements…</a:t>
            </a:r>
          </a:p>
          <a:p>
            <a:pPr>
              <a:buFontTx/>
              <a:buChar char="•"/>
            </a:pPr>
            <a:r>
              <a:rPr lang="en-US" dirty="0" smtClean="0">
                <a:solidFill>
                  <a:schemeClr val="tx1">
                    <a:lumMod val="75000"/>
                  </a:schemeClr>
                </a:solidFill>
              </a:rPr>
              <a:t>Data Virtualization</a:t>
            </a:r>
          </a:p>
          <a:p>
            <a:pPr>
              <a:buFontTx/>
              <a:buChar char="•"/>
            </a:pPr>
            <a:r>
              <a:rPr lang="en-US" dirty="0" smtClean="0">
                <a:solidFill>
                  <a:schemeClr val="tx1">
                    <a:lumMod val="75000"/>
                  </a:schemeClr>
                </a:solidFill>
              </a:rPr>
              <a:t>Automation of Data Operations</a:t>
            </a:r>
          </a:p>
          <a:p>
            <a:pPr>
              <a:buFontTx/>
              <a:buChar char="•"/>
            </a:pPr>
            <a:r>
              <a:rPr lang="en-US" dirty="0" smtClean="0">
                <a:solidFill>
                  <a:schemeClr val="tx1">
                    <a:lumMod val="75000"/>
                  </a:schemeClr>
                </a:solidFill>
              </a:rPr>
              <a:t>A </a:t>
            </a:r>
            <a:r>
              <a:rPr lang="en-US" dirty="0">
                <a:solidFill>
                  <a:schemeClr val="tx1">
                    <a:lumMod val="75000"/>
                  </a:schemeClr>
                </a:solidFill>
              </a:rPr>
              <a:t>Robust Metadata </a:t>
            </a:r>
            <a:r>
              <a:rPr lang="en-US" dirty="0" smtClean="0">
                <a:solidFill>
                  <a:schemeClr val="tx1">
                    <a:lumMod val="75000"/>
                  </a:schemeClr>
                </a:solidFill>
              </a:rPr>
              <a:t>Catalog</a:t>
            </a:r>
          </a:p>
          <a:p>
            <a:pPr>
              <a:buFontTx/>
              <a:buChar char="•"/>
            </a:pPr>
            <a:r>
              <a:rPr lang="en-US" dirty="0" smtClean="0">
                <a:solidFill>
                  <a:schemeClr val="tx1">
                    <a:lumMod val="75000"/>
                  </a:schemeClr>
                </a:solidFill>
              </a:rPr>
              <a:t>Data Management Policy Enforcement and Compliance Verification</a:t>
            </a:r>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4</a:t>
            </a:fld>
            <a:endParaRPr lang="en-US" dirty="0"/>
          </a:p>
        </p:txBody>
      </p:sp>
    </p:spTree>
    <p:extLst>
      <p:ext uri="{BB962C8B-B14F-4D97-AF65-F5344CB8AC3E}">
        <p14:creationId xmlns:p14="http://schemas.microsoft.com/office/powerpoint/2010/main" val="3728546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4" y="80726"/>
            <a:ext cx="8927611" cy="1143000"/>
          </a:xfrm>
        </p:spPr>
        <p:txBody>
          <a:bodyPr>
            <a:normAutofit/>
          </a:bodyPr>
          <a:lstStyle/>
          <a:p>
            <a:r>
              <a:rPr lang="en-US" dirty="0" smtClean="0">
                <a:solidFill>
                  <a:srgbClr val="000000"/>
                </a:solidFill>
              </a:rPr>
              <a:t>Data Policy and iRODS - Definitions</a:t>
            </a:r>
            <a:endParaRPr lang="en-US" dirty="0">
              <a:solidFill>
                <a:srgbClr val="000000"/>
              </a:solidFill>
            </a:endParaRPr>
          </a:p>
        </p:txBody>
      </p:sp>
      <p:sp>
        <p:nvSpPr>
          <p:cNvPr id="3" name="Content Placeholder 2"/>
          <p:cNvSpPr>
            <a:spLocks noGrp="1"/>
          </p:cNvSpPr>
          <p:nvPr>
            <p:ph idx="1"/>
          </p:nvPr>
        </p:nvSpPr>
        <p:spPr>
          <a:xfrm>
            <a:off x="216388" y="1372424"/>
            <a:ext cx="8927612" cy="4729673"/>
          </a:xfrm>
        </p:spPr>
        <p:txBody>
          <a:bodyPr>
            <a:normAutofit fontScale="92500" lnSpcReduction="10000"/>
          </a:bodyPr>
          <a:lstStyle/>
          <a:p>
            <a:pPr>
              <a:spcBef>
                <a:spcPts val="2280"/>
              </a:spcBef>
            </a:pPr>
            <a:r>
              <a:rPr lang="en-US" dirty="0" smtClean="0">
                <a:solidFill>
                  <a:srgbClr val="000000"/>
                </a:solidFill>
              </a:rPr>
              <a:t>What is (Digital) Data Management?</a:t>
            </a:r>
          </a:p>
          <a:p>
            <a:pPr lvl="1">
              <a:lnSpc>
                <a:spcPct val="120000"/>
              </a:lnSpc>
              <a:spcBef>
                <a:spcPts val="600"/>
              </a:spcBef>
            </a:pPr>
            <a:r>
              <a:rPr lang="en-US" dirty="0"/>
              <a:t>p</a:t>
            </a:r>
            <a:r>
              <a:rPr lang="en-US" dirty="0" smtClean="0"/>
              <a:t>rocedures and operations to assure value of digital assets</a:t>
            </a:r>
          </a:p>
          <a:p>
            <a:pPr lvl="2">
              <a:lnSpc>
                <a:spcPct val="120000"/>
              </a:lnSpc>
              <a:spcBef>
                <a:spcPts val="0"/>
              </a:spcBef>
            </a:pPr>
            <a:r>
              <a:rPr lang="en-US" dirty="0"/>
              <a:t>p</a:t>
            </a:r>
            <a:r>
              <a:rPr lang="en-US" dirty="0" smtClean="0"/>
              <a:t>rotection: verification, back-ups &amp; replicas, security, access controls, …</a:t>
            </a:r>
          </a:p>
          <a:p>
            <a:pPr lvl="2">
              <a:lnSpc>
                <a:spcPct val="120000"/>
              </a:lnSpc>
              <a:spcBef>
                <a:spcPts val="0"/>
              </a:spcBef>
            </a:pPr>
            <a:r>
              <a:rPr lang="en-US" dirty="0"/>
              <a:t>m</a:t>
            </a:r>
            <a:r>
              <a:rPr lang="en-US" dirty="0" smtClean="0"/>
              <a:t>aintenance: migrating to tape, integrity checking, …</a:t>
            </a:r>
          </a:p>
          <a:p>
            <a:pPr lvl="2">
              <a:lnSpc>
                <a:spcPct val="120000"/>
              </a:lnSpc>
              <a:spcBef>
                <a:spcPts val="0"/>
              </a:spcBef>
            </a:pPr>
            <a:r>
              <a:rPr lang="en-US" dirty="0"/>
              <a:t>c</a:t>
            </a:r>
            <a:r>
              <a:rPr lang="en-US" dirty="0" smtClean="0"/>
              <a:t>ontrol: format conversion, derived data products, …</a:t>
            </a:r>
          </a:p>
          <a:p>
            <a:pPr lvl="2">
              <a:lnSpc>
                <a:spcPct val="120000"/>
              </a:lnSpc>
              <a:spcBef>
                <a:spcPts val="0"/>
              </a:spcBef>
            </a:pPr>
            <a:r>
              <a:rPr lang="en-US" dirty="0" smtClean="0"/>
              <a:t>accessibility and usability: discovery, availability, supporting services, …</a:t>
            </a:r>
          </a:p>
          <a:p>
            <a:pPr lvl="1">
              <a:lnSpc>
                <a:spcPct val="120000"/>
              </a:lnSpc>
              <a:spcBef>
                <a:spcPts val="600"/>
              </a:spcBef>
            </a:pPr>
            <a:r>
              <a:rPr lang="en-US" dirty="0"/>
              <a:t>d</a:t>
            </a:r>
            <a:r>
              <a:rPr lang="en-US" dirty="0" smtClean="0"/>
              <a:t>efined by data proprietors or data administrators </a:t>
            </a:r>
          </a:p>
          <a:p>
            <a:pPr lvl="1">
              <a:lnSpc>
                <a:spcPct val="120000"/>
              </a:lnSpc>
              <a:spcBef>
                <a:spcPts val="600"/>
              </a:spcBef>
            </a:pPr>
            <a:r>
              <a:rPr lang="en-US" dirty="0" smtClean="0"/>
              <a:t>enables analytics</a:t>
            </a:r>
            <a:r>
              <a:rPr lang="en-US" dirty="0"/>
              <a:t> </a:t>
            </a:r>
            <a:r>
              <a:rPr lang="en-US" dirty="0" smtClean="0"/>
              <a:t>and operations that pull value from the data</a:t>
            </a:r>
          </a:p>
          <a:p>
            <a:pPr>
              <a:lnSpc>
                <a:spcPct val="120000"/>
              </a:lnSpc>
              <a:spcBef>
                <a:spcPts val="3000"/>
              </a:spcBef>
            </a:pPr>
            <a:r>
              <a:rPr lang="en-US" dirty="0" smtClean="0">
                <a:solidFill>
                  <a:srgbClr val="000000"/>
                </a:solidFill>
              </a:rPr>
              <a:t>What is data policy?</a:t>
            </a:r>
            <a:endParaRPr lang="en-US" dirty="0"/>
          </a:p>
          <a:p>
            <a:pPr lvl="1">
              <a:lnSpc>
                <a:spcPct val="120000"/>
              </a:lnSpc>
              <a:spcBef>
                <a:spcPts val="0"/>
              </a:spcBef>
            </a:pPr>
            <a:r>
              <a:rPr lang="en-US" dirty="0" smtClean="0"/>
              <a:t>statement of data management strategy</a:t>
            </a:r>
          </a:p>
          <a:p>
            <a:pPr lvl="1">
              <a:lnSpc>
                <a:spcPct val="120000"/>
              </a:lnSpc>
              <a:spcBef>
                <a:spcPts val="0"/>
              </a:spcBef>
            </a:pPr>
            <a:r>
              <a:rPr lang="en-US" dirty="0" smtClean="0"/>
              <a:t>the ensemble of data management requirements and procedures</a:t>
            </a:r>
          </a:p>
          <a:p>
            <a:pPr>
              <a:lnSpc>
                <a:spcPct val="120000"/>
              </a:lnSpc>
              <a:spcBef>
                <a:spcPts val="3000"/>
              </a:spcBef>
            </a:pPr>
            <a:r>
              <a:rPr lang="en-US" dirty="0" smtClean="0">
                <a:solidFill>
                  <a:srgbClr val="000000"/>
                </a:solidFill>
              </a:rPr>
              <a:t>Data policy can be </a:t>
            </a:r>
            <a:r>
              <a:rPr lang="en-US" i="1" dirty="0" smtClean="0">
                <a:solidFill>
                  <a:srgbClr val="239676"/>
                </a:solidFill>
              </a:rPr>
              <a:t>implemented</a:t>
            </a:r>
            <a:r>
              <a:rPr lang="en-US" dirty="0" smtClean="0">
                <a:solidFill>
                  <a:srgbClr val="000000"/>
                </a:solidFill>
              </a:rPr>
              <a:t> and </a:t>
            </a:r>
            <a:r>
              <a:rPr lang="en-US" i="1" dirty="0" smtClean="0"/>
              <a:t>executed</a:t>
            </a:r>
            <a:r>
              <a:rPr lang="en-US" dirty="0" smtClean="0"/>
              <a:t> </a:t>
            </a:r>
            <a:r>
              <a:rPr lang="en-US" dirty="0" smtClean="0">
                <a:solidFill>
                  <a:srgbClr val="000000"/>
                </a:solidFill>
              </a:rPr>
              <a:t>manually or in automated fashion</a:t>
            </a:r>
          </a:p>
        </p:txBody>
      </p:sp>
      <p:sp>
        <p:nvSpPr>
          <p:cNvPr id="5" name="Slide Number Placeholder 4"/>
          <p:cNvSpPr>
            <a:spLocks noGrp="1"/>
          </p:cNvSpPr>
          <p:nvPr>
            <p:ph type="sldNum" sz="quarter" idx="12"/>
          </p:nvPr>
        </p:nvSpPr>
        <p:spPr/>
        <p:txBody>
          <a:bodyPr/>
          <a:lstStyle/>
          <a:p>
            <a:fld id="{E495961A-A913-A64C-A153-958F4DEACEF4}" type="slidenum">
              <a:rPr lang="en-US" smtClean="0"/>
              <a:pPr/>
              <a:t>40</a:t>
            </a:fld>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3556745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389" y="80726"/>
            <a:ext cx="8675512" cy="1143000"/>
          </a:xfrm>
        </p:spPr>
        <p:txBody>
          <a:bodyPr>
            <a:normAutofit/>
          </a:bodyPr>
          <a:lstStyle/>
          <a:p>
            <a:r>
              <a:rPr lang="en-US" b="0" dirty="0" smtClean="0"/>
              <a:t>iRODS History</a:t>
            </a:r>
            <a:endParaRPr lang="en-US" b="0" dirty="0"/>
          </a:p>
        </p:txBody>
      </p:sp>
      <p:sp>
        <p:nvSpPr>
          <p:cNvPr id="3" name="Content Placeholder 2"/>
          <p:cNvSpPr>
            <a:spLocks noGrp="1"/>
          </p:cNvSpPr>
          <p:nvPr>
            <p:ph idx="1"/>
          </p:nvPr>
        </p:nvSpPr>
        <p:spPr>
          <a:xfrm>
            <a:off x="216388" y="1401230"/>
            <a:ext cx="8927612" cy="4796366"/>
          </a:xfrm>
          <a:noFill/>
        </p:spPr>
        <p:txBody>
          <a:bodyPr>
            <a:normAutofit lnSpcReduction="10000"/>
          </a:bodyPr>
          <a:lstStyle/>
          <a:p>
            <a:pPr>
              <a:spcBef>
                <a:spcPts val="2280"/>
              </a:spcBef>
            </a:pPr>
            <a:r>
              <a:rPr lang="en-US" sz="2000" dirty="0" smtClean="0">
                <a:solidFill>
                  <a:srgbClr val="000000"/>
                </a:solidFill>
              </a:rPr>
              <a:t>SRB: initial product begun by DICE, </a:t>
            </a:r>
            <a:r>
              <a:rPr lang="en-US" sz="2000" dirty="0">
                <a:solidFill>
                  <a:srgbClr val="000000"/>
                </a:solidFill>
              </a:rPr>
              <a:t>1997 </a:t>
            </a:r>
            <a:r>
              <a:rPr lang="en-US" sz="2000" dirty="0" smtClean="0">
                <a:solidFill>
                  <a:srgbClr val="000000"/>
                </a:solidFill>
              </a:rPr>
              <a:t>at the San Diego Supercomputer Center, UCSD and General Atomics</a:t>
            </a:r>
          </a:p>
          <a:p>
            <a:pPr>
              <a:spcBef>
                <a:spcPts val="2880"/>
              </a:spcBef>
            </a:pPr>
            <a:r>
              <a:rPr lang="en-US" sz="2000" dirty="0" smtClean="0">
                <a:solidFill>
                  <a:srgbClr val="000000"/>
                </a:solidFill>
              </a:rPr>
              <a:t>iRODS: rewrite of SRB by DICE in 2006; current version: iRODS 3.3.1</a:t>
            </a:r>
          </a:p>
          <a:p>
            <a:pPr>
              <a:spcBef>
                <a:spcPts val="2880"/>
              </a:spcBef>
            </a:pPr>
            <a:r>
              <a:rPr lang="en-US" sz="2000" dirty="0" smtClean="0">
                <a:solidFill>
                  <a:srgbClr val="000000"/>
                </a:solidFill>
              </a:rPr>
              <a:t>Very </a:t>
            </a:r>
            <a:r>
              <a:rPr lang="en-US" sz="2000" dirty="0">
                <a:solidFill>
                  <a:srgbClr val="000000"/>
                </a:solidFill>
              </a:rPr>
              <a:t>close interaction </a:t>
            </a:r>
            <a:r>
              <a:rPr lang="en-US" sz="2000" dirty="0" smtClean="0">
                <a:solidFill>
                  <a:srgbClr val="000000"/>
                </a:solidFill>
              </a:rPr>
              <a:t>with worldwide </a:t>
            </a:r>
            <a:r>
              <a:rPr lang="en-US" sz="2000" dirty="0">
                <a:solidFill>
                  <a:srgbClr val="000000"/>
                </a:solidFill>
              </a:rPr>
              <a:t>user communities who drive development</a:t>
            </a:r>
          </a:p>
          <a:p>
            <a:pPr>
              <a:spcBef>
                <a:spcPts val="2880"/>
              </a:spcBef>
            </a:pPr>
            <a:r>
              <a:rPr lang="en-US" sz="2000" dirty="0" smtClean="0">
                <a:solidFill>
                  <a:srgbClr val="000000"/>
                </a:solidFill>
              </a:rPr>
              <a:t>Enterprise iRODS (e-iRODS): mission critical distribution co-developed by RENCI and DICE in 2012</a:t>
            </a:r>
          </a:p>
          <a:p>
            <a:pPr>
              <a:spcBef>
                <a:spcPts val="2880"/>
              </a:spcBef>
            </a:pPr>
            <a:r>
              <a:rPr lang="en-US" sz="2000" dirty="0" smtClean="0">
                <a:solidFill>
                  <a:srgbClr val="000000"/>
                </a:solidFill>
              </a:rPr>
              <a:t>iRODS 4.0: merge of the iRODS and e-iRODS codes by iRODS Consortium to form a common core and full deployment of plug-in architecture</a:t>
            </a:r>
          </a:p>
        </p:txBody>
      </p:sp>
      <p:sp>
        <p:nvSpPr>
          <p:cNvPr id="5" name="Slide Number Placeholder 4"/>
          <p:cNvSpPr>
            <a:spLocks noGrp="1"/>
          </p:cNvSpPr>
          <p:nvPr>
            <p:ph type="sldNum" sz="quarter" idx="12"/>
          </p:nvPr>
        </p:nvSpPr>
        <p:spPr/>
        <p:txBody>
          <a:bodyPr/>
          <a:lstStyle/>
          <a:p>
            <a:fld id="{E495961A-A913-A64C-A153-958F4DEACEF4}" type="slidenum">
              <a:rPr lang="en-US" smtClean="0"/>
              <a:pPr/>
              <a:t>41</a:t>
            </a:fld>
            <a:endParaRPr lang="en-US" dirty="0"/>
          </a:p>
        </p:txBody>
      </p:sp>
      <p:sp>
        <p:nvSpPr>
          <p:cNvPr id="4" name="Footer Placeholder 3"/>
          <p:cNvSpPr>
            <a:spLocks noGrp="1"/>
          </p:cNvSpPr>
          <p:nvPr>
            <p:ph type="ftr" sz="quarter" idx="11"/>
          </p:nvPr>
        </p:nvSpPr>
        <p:spPr/>
        <p:txBody>
          <a:bodyPr/>
          <a:lstStyle/>
          <a:p>
            <a:r>
              <a:rPr lang="en-US" smtClean="0"/>
              <a:t>iRODS Executive Overview (Summer 2014)</a:t>
            </a:r>
            <a:endParaRPr lang="en-US" dirty="0"/>
          </a:p>
        </p:txBody>
      </p:sp>
    </p:spTree>
    <p:extLst>
      <p:ext uri="{BB962C8B-B14F-4D97-AF65-F5344CB8AC3E}">
        <p14:creationId xmlns:p14="http://schemas.microsoft.com/office/powerpoint/2010/main" val="2501096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iRODS is Open Source</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5</a:t>
            </a:fld>
            <a:endParaRPr lang="en-US" dirty="0"/>
          </a:p>
        </p:txBody>
      </p:sp>
      <p:sp>
        <p:nvSpPr>
          <p:cNvPr id="41" name="Content Placeholder 2"/>
          <p:cNvSpPr>
            <a:spLocks noGrp="1"/>
          </p:cNvSpPr>
          <p:nvPr>
            <p:ph idx="1"/>
          </p:nvPr>
        </p:nvSpPr>
        <p:spPr>
          <a:xfrm>
            <a:off x="520095" y="2779038"/>
            <a:ext cx="8045730" cy="2530772"/>
          </a:xfrm>
          <a:prstGeom prst="roundRect">
            <a:avLst/>
          </a:prstGeom>
          <a:noFill/>
        </p:spPr>
        <p:style>
          <a:lnRef idx="2">
            <a:schemeClr val="dk1"/>
          </a:lnRef>
          <a:fillRef idx="1">
            <a:schemeClr val="lt1"/>
          </a:fillRef>
          <a:effectRef idx="0">
            <a:schemeClr val="dk1"/>
          </a:effectRef>
          <a:fontRef idx="minor">
            <a:schemeClr val="dk1"/>
          </a:fontRef>
        </p:style>
        <p:txBody>
          <a:bodyPr anchor="ctr" anchorCtr="0">
            <a:noAutofit/>
          </a:bodyPr>
          <a:lstStyle/>
          <a:p>
            <a:pPr marL="0" indent="0">
              <a:buNone/>
            </a:pPr>
            <a:r>
              <a:rPr lang="en-US" sz="1600" dirty="0">
                <a:solidFill>
                  <a:srgbClr val="232323"/>
                </a:solidFill>
              </a:rPr>
              <a:t>The iRODS Consortium exists to ensure the sustainability of iRODS </a:t>
            </a:r>
            <a:r>
              <a:rPr lang="en-US" sz="1600" dirty="0" smtClean="0">
                <a:solidFill>
                  <a:srgbClr val="232323"/>
                </a:solidFill>
              </a:rPr>
              <a:t>by:</a:t>
            </a:r>
          </a:p>
          <a:p>
            <a:pPr>
              <a:buFontTx/>
              <a:buChar char="•"/>
            </a:pPr>
            <a:r>
              <a:rPr lang="en-US" sz="1600" dirty="0" smtClean="0">
                <a:solidFill>
                  <a:srgbClr val="232323"/>
                </a:solidFill>
              </a:rPr>
              <a:t>Ensuring that iRODS source code remains freely available for use and modification.</a:t>
            </a:r>
          </a:p>
          <a:p>
            <a:pPr>
              <a:buFontTx/>
              <a:buChar char="•"/>
            </a:pPr>
            <a:r>
              <a:rPr lang="en-US" sz="1600" dirty="0" smtClean="0">
                <a:solidFill>
                  <a:srgbClr val="232323"/>
                </a:solidFill>
              </a:rPr>
              <a:t>Promoting the adaptation of iRODS to a variety of hardware and software platforms.</a:t>
            </a:r>
          </a:p>
          <a:p>
            <a:pPr>
              <a:buFontTx/>
              <a:buChar char="•"/>
            </a:pPr>
            <a:r>
              <a:rPr lang="en-US" sz="1600" dirty="0" smtClean="0">
                <a:solidFill>
                  <a:srgbClr val="232323"/>
                </a:solidFill>
              </a:rPr>
              <a:t>Supporting continued development of core iRODS features.</a:t>
            </a:r>
          </a:p>
          <a:p>
            <a:pPr>
              <a:buFontTx/>
              <a:buChar char="•"/>
            </a:pPr>
            <a:r>
              <a:rPr lang="en-US" sz="1600" dirty="0" smtClean="0">
                <a:solidFill>
                  <a:srgbClr val="232323"/>
                </a:solidFill>
              </a:rPr>
              <a:t>Facilitating interaction among members of the iRODS developer community.</a:t>
            </a:r>
          </a:p>
          <a:p>
            <a:pPr>
              <a:buFontTx/>
              <a:buChar char="•"/>
            </a:pPr>
            <a:r>
              <a:rPr lang="en-US" sz="1600" dirty="0" smtClean="0">
                <a:solidFill>
                  <a:srgbClr val="232323"/>
                </a:solidFill>
              </a:rPr>
              <a:t>Providing </a:t>
            </a:r>
            <a:r>
              <a:rPr lang="en-US" sz="1600" dirty="0">
                <a:solidFill>
                  <a:srgbClr val="232323"/>
                </a:solidFill>
              </a:rPr>
              <a:t>a forum for </a:t>
            </a:r>
            <a:r>
              <a:rPr lang="en-US" sz="1600" dirty="0" smtClean="0">
                <a:solidFill>
                  <a:srgbClr val="232323"/>
                </a:solidFill>
              </a:rPr>
              <a:t>key stakeholders </a:t>
            </a:r>
            <a:r>
              <a:rPr lang="en-US" sz="1600" dirty="0">
                <a:solidFill>
                  <a:srgbClr val="232323"/>
                </a:solidFill>
              </a:rPr>
              <a:t>to guide ongoing development </a:t>
            </a:r>
            <a:r>
              <a:rPr lang="en-US" sz="1600" dirty="0" smtClean="0">
                <a:solidFill>
                  <a:srgbClr val="232323"/>
                </a:solidFill>
              </a:rPr>
              <a:t>of iRODS.</a:t>
            </a:r>
            <a:endParaRPr lang="en-US" sz="1600" dirty="0">
              <a:solidFill>
                <a:srgbClr val="232323"/>
              </a:solidFill>
            </a:endParaRPr>
          </a:p>
        </p:txBody>
      </p:sp>
      <p:sp>
        <p:nvSpPr>
          <p:cNvPr id="42" name="Content Placeholder 2"/>
          <p:cNvSpPr txBox="1">
            <a:spLocks/>
          </p:cNvSpPr>
          <p:nvPr/>
        </p:nvSpPr>
        <p:spPr>
          <a:xfrm>
            <a:off x="282870" y="1003124"/>
            <a:ext cx="6054119" cy="16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solidFill>
                  <a:srgbClr val="232323"/>
                </a:solidFill>
              </a:rPr>
              <a:t>iRODS is </a:t>
            </a:r>
            <a:r>
              <a:rPr lang="en-US" sz="1400" dirty="0" smtClean="0"/>
              <a:t>open source </a:t>
            </a:r>
            <a:r>
              <a:rPr lang="en-US" sz="1400" dirty="0" smtClean="0">
                <a:solidFill>
                  <a:schemeClr val="tx2"/>
                </a:solidFill>
              </a:rPr>
              <a:t>data grid middleware that implements…</a:t>
            </a:r>
          </a:p>
          <a:p>
            <a:pPr>
              <a:buFontTx/>
              <a:buChar char="•"/>
            </a:pPr>
            <a:r>
              <a:rPr lang="en-US" sz="1400" dirty="0" smtClean="0">
                <a:solidFill>
                  <a:schemeClr val="tx2"/>
                </a:solidFill>
              </a:rPr>
              <a:t>Data Virtualization</a:t>
            </a:r>
          </a:p>
          <a:p>
            <a:pPr>
              <a:buFontTx/>
              <a:buChar char="•"/>
            </a:pPr>
            <a:r>
              <a:rPr lang="en-US" sz="1400" dirty="0" smtClean="0">
                <a:solidFill>
                  <a:schemeClr val="tx2"/>
                </a:solidFill>
              </a:rPr>
              <a:t>Automation of Data Operations</a:t>
            </a:r>
          </a:p>
          <a:p>
            <a:pPr>
              <a:buFontTx/>
              <a:buChar char="•"/>
            </a:pPr>
            <a:r>
              <a:rPr lang="en-US" sz="1400" dirty="0" smtClean="0">
                <a:solidFill>
                  <a:schemeClr val="tx2"/>
                </a:solidFill>
              </a:rPr>
              <a:t>A Robust Metadata Catalog</a:t>
            </a:r>
          </a:p>
          <a:p>
            <a:pPr>
              <a:buFontTx/>
              <a:buChar char="•"/>
            </a:pPr>
            <a:r>
              <a:rPr lang="en-US" sz="1400" dirty="0" smtClean="0">
                <a:solidFill>
                  <a:schemeClr val="tx2"/>
                </a:solidFill>
              </a:rPr>
              <a:t>Data Management Policy Enforcement and Compliance Verification</a:t>
            </a:r>
          </a:p>
        </p:txBody>
      </p:sp>
      <p:pic>
        <p:nvPicPr>
          <p:cNvPr id="3" name="Picture 2" descr="iRODS-Consortium-Logo-Dark-7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8546" y="1395114"/>
            <a:ext cx="2827908" cy="878792"/>
          </a:xfrm>
          <a:prstGeom prst="rect">
            <a:avLst/>
          </a:prstGeom>
        </p:spPr>
      </p:pic>
    </p:spTree>
    <p:extLst>
      <p:ext uri="{BB962C8B-B14F-4D97-AF65-F5344CB8AC3E}">
        <p14:creationId xmlns:p14="http://schemas.microsoft.com/office/powerpoint/2010/main" val="1783405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iRODS is Middleware</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6</a:t>
            </a:fld>
            <a:endParaRPr lang="en-US" dirty="0"/>
          </a:p>
        </p:txBody>
      </p:sp>
      <p:grpSp>
        <p:nvGrpSpPr>
          <p:cNvPr id="8" name="Group 7"/>
          <p:cNvGrpSpPr/>
          <p:nvPr/>
        </p:nvGrpSpPr>
        <p:grpSpPr>
          <a:xfrm>
            <a:off x="661903" y="2671147"/>
            <a:ext cx="3518061" cy="3276909"/>
            <a:chOff x="745067" y="1794930"/>
            <a:chExt cx="4968022" cy="4627484"/>
          </a:xfrm>
        </p:grpSpPr>
        <p:grpSp>
          <p:nvGrpSpPr>
            <p:cNvPr id="10" name="Group 9"/>
            <p:cNvGrpSpPr/>
            <p:nvPr/>
          </p:nvGrpSpPr>
          <p:grpSpPr>
            <a:xfrm>
              <a:off x="745068" y="3746450"/>
              <a:ext cx="2670524" cy="1178450"/>
              <a:chOff x="885628" y="3577120"/>
              <a:chExt cx="2529963" cy="891473"/>
            </a:xfrm>
          </p:grpSpPr>
          <p:sp>
            <p:nvSpPr>
              <p:cNvPr id="23" name="Rounded Rectangle 22"/>
              <p:cNvSpPr/>
              <p:nvPr/>
            </p:nvSpPr>
            <p:spPr>
              <a:xfrm>
                <a:off x="885628" y="3577120"/>
                <a:ext cx="2529963" cy="891473"/>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pPr>
                  <a:lnSpc>
                    <a:spcPct val="80000"/>
                  </a:lnSpc>
                </a:pPr>
                <a:r>
                  <a:rPr lang="en-US" sz="1400" dirty="0" smtClean="0">
                    <a:latin typeface="Century Gothic"/>
                    <a:cs typeface="Century Gothic"/>
                  </a:rPr>
                  <a:t>Operating System</a:t>
                </a:r>
                <a:endParaRPr lang="en-US" sz="1400" dirty="0">
                  <a:latin typeface="Century Gothic"/>
                  <a:cs typeface="Century Gothic"/>
                </a:endParaRPr>
              </a:p>
            </p:txBody>
          </p:sp>
          <p:sp>
            <p:nvSpPr>
              <p:cNvPr id="24" name="Rounded Rectangle 23"/>
              <p:cNvSpPr/>
              <p:nvPr/>
            </p:nvSpPr>
            <p:spPr>
              <a:xfrm>
                <a:off x="1169521" y="3922770"/>
                <a:ext cx="2108760" cy="39444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t" anchorCtr="0"/>
              <a:lstStyle/>
              <a:p>
                <a:r>
                  <a:rPr lang="en-US" sz="1200" dirty="0" smtClean="0">
                    <a:latin typeface="Century Gothic"/>
                    <a:cs typeface="Century Gothic"/>
                  </a:rPr>
                  <a:t>Filesystem</a:t>
                </a:r>
                <a:endParaRPr lang="en-US" sz="1200" dirty="0">
                  <a:latin typeface="Century Gothic"/>
                  <a:cs typeface="Century Gothic"/>
                </a:endParaRPr>
              </a:p>
            </p:txBody>
          </p:sp>
        </p:grpSp>
        <p:sp>
          <p:nvSpPr>
            <p:cNvPr id="11" name="Rounded Rectangle 10"/>
            <p:cNvSpPr/>
            <p:nvPr/>
          </p:nvSpPr>
          <p:spPr>
            <a:xfrm>
              <a:off x="745067" y="1794930"/>
              <a:ext cx="2670524" cy="643468"/>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1400" dirty="0" smtClean="0">
                  <a:latin typeface="Century Gothic"/>
                  <a:cs typeface="Century Gothic"/>
                </a:rPr>
                <a:t>Applications/Users</a:t>
              </a:r>
              <a:endParaRPr lang="en-US" sz="1400" dirty="0">
                <a:latin typeface="Century Gothic"/>
                <a:cs typeface="Century Gothic"/>
              </a:endParaRPr>
            </a:p>
          </p:txBody>
        </p:sp>
        <p:cxnSp>
          <p:nvCxnSpPr>
            <p:cNvPr id="12" name="Straight Arrow Connector 11"/>
            <p:cNvCxnSpPr>
              <a:stCxn id="14" idx="3"/>
              <a:endCxn id="20" idx="1"/>
            </p:cNvCxnSpPr>
            <p:nvPr/>
          </p:nvCxnSpPr>
          <p:spPr>
            <a:xfrm flipH="1">
              <a:off x="2476176" y="4502150"/>
              <a:ext cx="593883" cy="102896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4" idx="5"/>
            </p:cNvCxnSpPr>
            <p:nvPr/>
          </p:nvCxnSpPr>
          <p:spPr>
            <a:xfrm>
              <a:off x="3173054" y="4502150"/>
              <a:ext cx="520460" cy="1028957"/>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048728" y="4384441"/>
              <a:ext cx="145657" cy="13790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p>
          </p:txBody>
        </p:sp>
        <p:sp>
          <p:nvSpPr>
            <p:cNvPr id="15" name="Rounded Rectangle 14"/>
            <p:cNvSpPr/>
            <p:nvPr/>
          </p:nvSpPr>
          <p:spPr>
            <a:xfrm>
              <a:off x="745068" y="2751370"/>
              <a:ext cx="2670524" cy="63529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1400" dirty="0" smtClean="0">
                  <a:latin typeface="Century Gothic"/>
                  <a:cs typeface="Century Gothic"/>
                </a:rPr>
                <a:t>iRODS Data Grid</a:t>
              </a:r>
              <a:endParaRPr lang="en-US" sz="1400" dirty="0">
                <a:latin typeface="Century Gothic"/>
                <a:cs typeface="Century Gothic"/>
              </a:endParaRPr>
            </a:p>
          </p:txBody>
        </p:sp>
        <p:cxnSp>
          <p:nvCxnSpPr>
            <p:cNvPr id="16" name="Straight Arrow Connector 15"/>
            <p:cNvCxnSpPr>
              <a:stCxn id="19" idx="4"/>
              <a:endCxn id="14" idx="0"/>
            </p:cNvCxnSpPr>
            <p:nvPr/>
          </p:nvCxnSpPr>
          <p:spPr>
            <a:xfrm flipH="1">
              <a:off x="3121556" y="3145803"/>
              <a:ext cx="3357" cy="123863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19" idx="0"/>
            </p:cNvCxnSpPr>
            <p:nvPr/>
          </p:nvCxnSpPr>
          <p:spPr>
            <a:xfrm>
              <a:off x="3121556" y="2331530"/>
              <a:ext cx="3357" cy="676370"/>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1311001" y="5531106"/>
              <a:ext cx="4402088" cy="891308"/>
              <a:chOff x="1311001" y="5326314"/>
              <a:chExt cx="4402088" cy="891308"/>
            </a:xfrm>
          </p:grpSpPr>
          <p:sp>
            <p:nvSpPr>
              <p:cNvPr id="20" name="Can 19"/>
              <p:cNvSpPr/>
              <p:nvPr/>
            </p:nvSpPr>
            <p:spPr>
              <a:xfrm>
                <a:off x="2032083" y="5326315"/>
                <a:ext cx="888186" cy="462729"/>
              </a:xfrm>
              <a:prstGeom prst="can">
                <a:avLst/>
              </a:prstGeom>
              <a:solidFill>
                <a:schemeClr val="bg1">
                  <a:lumMod val="75000"/>
                </a:schemeClr>
              </a:solidFill>
              <a:ln>
                <a:solidFill>
                  <a:schemeClr val="bg1">
                    <a:lumMod val="5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p>
            </p:txBody>
          </p:sp>
          <p:sp>
            <p:nvSpPr>
              <p:cNvPr id="21" name="Cloud 20"/>
              <p:cNvSpPr/>
              <p:nvPr/>
            </p:nvSpPr>
            <p:spPr>
              <a:xfrm>
                <a:off x="3252280" y="5326314"/>
                <a:ext cx="882462" cy="462729"/>
              </a:xfrm>
              <a:prstGeom prst="cloud">
                <a:avLst/>
              </a:prstGeom>
              <a:solidFill>
                <a:schemeClr val="bg1">
                  <a:lumMod val="75000"/>
                </a:schemeClr>
              </a:solidFill>
              <a:ln>
                <a:solidFill>
                  <a:schemeClr val="bg1">
                    <a:lumMod val="50000"/>
                  </a:schemeClr>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900" dirty="0"/>
              </a:p>
            </p:txBody>
          </p:sp>
          <p:sp>
            <p:nvSpPr>
              <p:cNvPr id="22" name="TextBox 21"/>
              <p:cNvSpPr txBox="1"/>
              <p:nvPr/>
            </p:nvSpPr>
            <p:spPr>
              <a:xfrm>
                <a:off x="1311001" y="5782995"/>
                <a:ext cx="4402088" cy="434627"/>
              </a:xfrm>
              <a:prstGeom prst="rect">
                <a:avLst/>
              </a:prstGeom>
              <a:noFill/>
            </p:spPr>
            <p:txBody>
              <a:bodyPr wrap="none" rtlCol="0">
                <a:spAutoFit/>
              </a:bodyPr>
              <a:lstStyle/>
              <a:p>
                <a:r>
                  <a:rPr lang="en-US" sz="1400" dirty="0" smtClean="0">
                    <a:latin typeface="Century Gothic"/>
                    <a:cs typeface="Century Gothic"/>
                  </a:rPr>
                  <a:t>(Heterogeneous) Storage Systems</a:t>
                </a:r>
                <a:endParaRPr lang="en-US" sz="1400" dirty="0">
                  <a:latin typeface="Century Gothic"/>
                  <a:cs typeface="Century Gothic"/>
                </a:endParaRPr>
              </a:p>
            </p:txBody>
          </p:sp>
        </p:grpSp>
        <p:sp>
          <p:nvSpPr>
            <p:cNvPr id="19" name="Oval 18"/>
            <p:cNvSpPr/>
            <p:nvPr/>
          </p:nvSpPr>
          <p:spPr>
            <a:xfrm>
              <a:off x="3052084" y="3007900"/>
              <a:ext cx="145657" cy="137903"/>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600" dirty="0"/>
            </a:p>
          </p:txBody>
        </p:sp>
      </p:grpSp>
      <p:grpSp>
        <p:nvGrpSpPr>
          <p:cNvPr id="38" name="Group 37"/>
          <p:cNvGrpSpPr/>
          <p:nvPr/>
        </p:nvGrpSpPr>
        <p:grpSpPr>
          <a:xfrm>
            <a:off x="2749820" y="2671147"/>
            <a:ext cx="3754362" cy="2593371"/>
            <a:chOff x="4096126" y="2930567"/>
            <a:chExt cx="4997075" cy="2593371"/>
          </a:xfrm>
        </p:grpSpPr>
        <p:sp>
          <p:nvSpPr>
            <p:cNvPr id="39" name="Left Brace 38"/>
            <p:cNvSpPr/>
            <p:nvPr/>
          </p:nvSpPr>
          <p:spPr>
            <a:xfrm>
              <a:off x="4096126" y="2930567"/>
              <a:ext cx="403105" cy="2593371"/>
            </a:xfrm>
            <a:prstGeom prst="leftBrace">
              <a:avLst>
                <a:gd name="adj1" fmla="val 38629"/>
                <a:gd name="adj2" fmla="val 35499"/>
              </a:avLst>
            </a:prstGeom>
            <a:ln>
              <a:solidFill>
                <a:srgbClr val="595959">
                  <a:alpha val="52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0" name="TextBox 39"/>
            <p:cNvSpPr txBox="1"/>
            <p:nvPr/>
          </p:nvSpPr>
          <p:spPr>
            <a:xfrm>
              <a:off x="4499231" y="2938737"/>
              <a:ext cx="4593970" cy="2031325"/>
            </a:xfrm>
            <a:prstGeom prst="rect">
              <a:avLst/>
            </a:prstGeom>
            <a:noFill/>
          </p:spPr>
          <p:txBody>
            <a:bodyPr wrap="square" rtlCol="0">
              <a:spAutoFit/>
            </a:bodyPr>
            <a:lstStyle/>
            <a:p>
              <a:endParaRPr lang="en-US" sz="1400" dirty="0"/>
            </a:p>
            <a:p>
              <a:r>
                <a:rPr lang="en-US" sz="1600" dirty="0" smtClean="0">
                  <a:latin typeface="Century Gothic"/>
                  <a:cs typeface="Century Gothic"/>
                </a:rPr>
                <a:t>iRODS</a:t>
              </a:r>
              <a:r>
                <a:rPr lang="en-US" sz="1600" dirty="0">
                  <a:latin typeface="Century Gothic"/>
                  <a:cs typeface="Century Gothic"/>
                </a:rPr>
                <a:t> </a:t>
              </a:r>
              <a:r>
                <a:rPr lang="en-US" sz="1600" dirty="0" smtClean="0">
                  <a:latin typeface="Century Gothic"/>
                  <a:cs typeface="Century Gothic"/>
                </a:rPr>
                <a:t>Middleware Layer</a:t>
              </a:r>
            </a:p>
            <a:p>
              <a:pPr marL="285750" indent="-285750">
                <a:spcBef>
                  <a:spcPts val="2400"/>
                </a:spcBef>
                <a:buFont typeface="Lucida Grande"/>
                <a:buChar char="-"/>
              </a:pPr>
              <a:r>
                <a:rPr lang="en-US" sz="1400" dirty="0" smtClean="0">
                  <a:solidFill>
                    <a:srgbClr val="232323"/>
                  </a:solidFill>
                  <a:latin typeface="Century Gothic"/>
                  <a:cs typeface="Century Gothic"/>
                </a:rPr>
                <a:t>abstracts </a:t>
              </a:r>
              <a:r>
                <a:rPr lang="en-US" sz="1400" dirty="0">
                  <a:solidFill>
                    <a:srgbClr val="232323"/>
                  </a:solidFill>
                  <a:latin typeface="Century Gothic"/>
                  <a:cs typeface="Century Gothic"/>
                </a:rPr>
                <a:t>out the low-level I/O</a:t>
              </a:r>
            </a:p>
            <a:p>
              <a:pPr marL="285750" indent="-285750">
                <a:spcBef>
                  <a:spcPts val="2400"/>
                </a:spcBef>
                <a:buFont typeface="Lucida Grande"/>
                <a:buChar char="-"/>
              </a:pPr>
              <a:r>
                <a:rPr lang="en-US" sz="1400" dirty="0" smtClean="0">
                  <a:solidFill>
                    <a:srgbClr val="232323"/>
                  </a:solidFill>
                  <a:latin typeface="Century Gothic"/>
                  <a:cs typeface="Century Gothic"/>
                </a:rPr>
                <a:t>provides a uniform interface to heterogeneous storage systems (POSIX </a:t>
              </a:r>
              <a:r>
                <a:rPr lang="en-US" sz="1400" b="1" dirty="0" smtClean="0">
                  <a:solidFill>
                    <a:srgbClr val="232323"/>
                  </a:solidFill>
                  <a:latin typeface="Century Gothic"/>
                  <a:cs typeface="Century Gothic"/>
                </a:rPr>
                <a:t>and non-POSIX</a:t>
              </a:r>
              <a:r>
                <a:rPr lang="en-US" sz="1400" dirty="0" smtClean="0">
                  <a:solidFill>
                    <a:srgbClr val="232323"/>
                  </a:solidFill>
                  <a:latin typeface="Century Gothic"/>
                  <a:cs typeface="Century Gothic"/>
                </a:rPr>
                <a:t>)</a:t>
              </a:r>
            </a:p>
          </p:txBody>
        </p:sp>
      </p:grpSp>
      <p:sp>
        <p:nvSpPr>
          <p:cNvPr id="41" name="Content Placeholder 2"/>
          <p:cNvSpPr>
            <a:spLocks noGrp="1"/>
          </p:cNvSpPr>
          <p:nvPr>
            <p:ph idx="1"/>
          </p:nvPr>
        </p:nvSpPr>
        <p:spPr>
          <a:xfrm>
            <a:off x="4876800" y="4745903"/>
            <a:ext cx="4185645" cy="1597457"/>
          </a:xfrm>
          <a:prstGeom prst="roundRect">
            <a:avLst/>
          </a:prstGeom>
          <a:noFill/>
        </p:spPr>
        <p:style>
          <a:lnRef idx="2">
            <a:schemeClr val="dk1"/>
          </a:lnRef>
          <a:fillRef idx="1">
            <a:schemeClr val="lt1"/>
          </a:fillRef>
          <a:effectRef idx="0">
            <a:schemeClr val="dk1"/>
          </a:effectRef>
          <a:fontRef idx="minor">
            <a:schemeClr val="dk1"/>
          </a:fontRef>
        </p:style>
        <p:txBody>
          <a:bodyPr anchor="ctr" anchorCtr="0">
            <a:noAutofit/>
          </a:bodyPr>
          <a:lstStyle/>
          <a:p>
            <a:pPr marL="0" indent="0">
              <a:buNone/>
            </a:pPr>
            <a:r>
              <a:rPr lang="en-US" sz="1600" dirty="0" smtClean="0">
                <a:solidFill>
                  <a:srgbClr val="232323"/>
                </a:solidFill>
              </a:rPr>
              <a:t>iRODS lets system administrators roll out an extensible data grid </a:t>
            </a:r>
            <a:r>
              <a:rPr lang="en-US" sz="1600" b="1" dirty="0" smtClean="0">
                <a:solidFill>
                  <a:srgbClr val="232323"/>
                </a:solidFill>
              </a:rPr>
              <a:t>without</a:t>
            </a:r>
            <a:r>
              <a:rPr lang="en-US" sz="1600" dirty="0" smtClean="0">
                <a:solidFill>
                  <a:srgbClr val="232323"/>
                </a:solidFill>
              </a:rPr>
              <a:t> changing their infrastructure.</a:t>
            </a:r>
            <a:endParaRPr lang="en-US" sz="1600" b="1" dirty="0">
              <a:solidFill>
                <a:srgbClr val="232323"/>
              </a:solidFill>
            </a:endParaRPr>
          </a:p>
          <a:p>
            <a:pPr marL="0" indent="0">
              <a:buNone/>
            </a:pPr>
            <a:endParaRPr lang="en-US" sz="1600" b="1" dirty="0" smtClean="0">
              <a:solidFill>
                <a:srgbClr val="232323"/>
              </a:solidFill>
            </a:endParaRPr>
          </a:p>
          <a:p>
            <a:pPr marL="0" indent="0">
              <a:buNone/>
            </a:pPr>
            <a:r>
              <a:rPr lang="en-US" sz="1600" dirty="0" smtClean="0">
                <a:solidFill>
                  <a:srgbClr val="232323"/>
                </a:solidFill>
              </a:rPr>
              <a:t>Data is accessed using familiar APIs.</a:t>
            </a:r>
            <a:endParaRPr lang="en-US" sz="1600" dirty="0">
              <a:solidFill>
                <a:srgbClr val="232323"/>
              </a:solidFill>
            </a:endParaRPr>
          </a:p>
        </p:txBody>
      </p:sp>
      <p:sp>
        <p:nvSpPr>
          <p:cNvPr id="26" name="Content Placeholder 2"/>
          <p:cNvSpPr txBox="1">
            <a:spLocks/>
          </p:cNvSpPr>
          <p:nvPr/>
        </p:nvSpPr>
        <p:spPr>
          <a:xfrm>
            <a:off x="6084221" y="1459940"/>
            <a:ext cx="2657702" cy="1666873"/>
          </a:xfrm>
          <a:prstGeom prst="roundRect">
            <a:avLst/>
          </a:prstGeom>
          <a:noFill/>
        </p:spPr>
        <p:style>
          <a:lnRef idx="2">
            <a:schemeClr val="dk1"/>
          </a:lnRef>
          <a:fillRef idx="1">
            <a:schemeClr val="lt1"/>
          </a:fillRef>
          <a:effectRef idx="0">
            <a:schemeClr val="dk1"/>
          </a:effectRef>
          <a:fontRef idx="minor">
            <a:schemeClr val="dk1"/>
          </a:fontRef>
        </p:style>
        <p:txBody>
          <a:bodyPr vert="horz" lIns="91440" tIns="45720" rIns="91440" bIns="45720" rtlCol="0" anchor="ctr" anchorCtr="0">
            <a:noAutofit/>
          </a:bodyPr>
          <a:lstStyle>
            <a:lvl1pPr marL="342900" indent="-342900" algn="l" defTabSz="457200" rtl="0" eaLnBrk="1" latinLnBrk="0" hangingPunct="1">
              <a:spcBef>
                <a:spcPct val="20000"/>
              </a:spcBef>
              <a:buFont typeface="Arial"/>
              <a:buChar char="•"/>
              <a:defRPr sz="2000" kern="1200">
                <a:solidFill>
                  <a:schemeClr val="dk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dk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dk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dk1"/>
                </a:solidFill>
                <a:latin typeface="+mn-lt"/>
                <a:ea typeface="+mn-ea"/>
                <a:cs typeface="+mn-cs"/>
              </a:defRPr>
            </a:lvl4pPr>
            <a:lvl5pPr marL="2057400" indent="-228600" algn="l" defTabSz="457200" rtl="0" eaLnBrk="1" latinLnBrk="0" hangingPunct="1">
              <a:spcBef>
                <a:spcPct val="20000"/>
              </a:spcBef>
              <a:buFont typeface="Arial"/>
              <a:buChar char="»"/>
              <a:defRPr sz="105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0" indent="0">
              <a:buNone/>
            </a:pPr>
            <a:r>
              <a:rPr lang="en-US" sz="1600" b="1" dirty="0" err="1" smtClean="0">
                <a:solidFill>
                  <a:srgbClr val="232323"/>
                </a:solidFill>
              </a:rPr>
              <a:t>mid</a:t>
            </a:r>
            <a:r>
              <a:rPr lang="en-US" sz="1600" b="1" dirty="0" err="1" smtClean="0">
                <a:solidFill>
                  <a:srgbClr val="232323"/>
                </a:solidFill>
                <a:latin typeface="Wingdings"/>
                <a:ea typeface="Wingdings"/>
                <a:cs typeface="Wingdings"/>
                <a:sym typeface="Wingdings"/>
              </a:rPr>
              <a:t></a:t>
            </a:r>
            <a:r>
              <a:rPr lang="en-US" sz="1600" b="1" dirty="0" err="1" smtClean="0">
                <a:solidFill>
                  <a:srgbClr val="232323"/>
                </a:solidFill>
              </a:rPr>
              <a:t>dle</a:t>
            </a:r>
            <a:r>
              <a:rPr lang="en-US" sz="1600" b="1" dirty="0" err="1" smtClean="0">
                <a:solidFill>
                  <a:srgbClr val="232323"/>
                </a:solidFill>
                <a:latin typeface="Wingdings"/>
                <a:ea typeface="Wingdings"/>
                <a:cs typeface="Wingdings"/>
                <a:sym typeface="Wingdings"/>
              </a:rPr>
              <a:t></a:t>
            </a:r>
            <a:r>
              <a:rPr lang="en-US" sz="1600" b="1" dirty="0" err="1" smtClean="0">
                <a:solidFill>
                  <a:srgbClr val="232323"/>
                </a:solidFill>
              </a:rPr>
              <a:t>ware</a:t>
            </a:r>
            <a:r>
              <a:rPr lang="en-US" sz="1600" b="1" dirty="0" smtClean="0">
                <a:solidFill>
                  <a:srgbClr val="232323"/>
                </a:solidFill>
              </a:rPr>
              <a:t> </a:t>
            </a:r>
            <a:r>
              <a:rPr lang="en-US" sz="1400" i="1" dirty="0" smtClean="0">
                <a:solidFill>
                  <a:srgbClr val="232323"/>
                </a:solidFill>
              </a:rPr>
              <a:t>`</a:t>
            </a:r>
            <a:r>
              <a:rPr lang="en-US" sz="1400" i="1" dirty="0" err="1" smtClean="0">
                <a:solidFill>
                  <a:srgbClr val="232323"/>
                </a:solidFill>
              </a:rPr>
              <a:t>midl,we</a:t>
            </a:r>
            <a:r>
              <a:rPr lang="en-US" sz="1400" i="1" dirty="0" smtClean="0">
                <a:solidFill>
                  <a:srgbClr val="232323"/>
                </a:solidFill>
              </a:rPr>
              <a:t>(</a:t>
            </a:r>
            <a:r>
              <a:rPr lang="en-US" sz="1400" i="1" dirty="0" err="1" smtClean="0">
                <a:solidFill>
                  <a:srgbClr val="232323"/>
                </a:solidFill>
              </a:rPr>
              <a:t>ə</a:t>
            </a:r>
            <a:r>
              <a:rPr lang="en-US" sz="1400" i="1" dirty="0" smtClean="0">
                <a:solidFill>
                  <a:srgbClr val="232323"/>
                </a:solidFill>
              </a:rPr>
              <a:t>)r</a:t>
            </a:r>
          </a:p>
          <a:p>
            <a:pPr marL="0" indent="0">
              <a:buNone/>
            </a:pPr>
            <a:r>
              <a:rPr lang="en-US" sz="1400" i="1" dirty="0" smtClean="0">
                <a:solidFill>
                  <a:srgbClr val="232323"/>
                </a:solidFill>
              </a:rPr>
              <a:t>noun</a:t>
            </a:r>
            <a:r>
              <a:rPr lang="en-US" sz="1600" dirty="0" smtClean="0">
                <a:solidFill>
                  <a:srgbClr val="232323"/>
                </a:solidFill>
              </a:rPr>
              <a:t> software that acts as a bridge between an operating system or database and applications, especially on a network</a:t>
            </a:r>
            <a:endParaRPr lang="en-US" sz="1600" dirty="0">
              <a:solidFill>
                <a:srgbClr val="232323"/>
              </a:solidFill>
            </a:endParaRPr>
          </a:p>
        </p:txBody>
      </p:sp>
      <p:sp>
        <p:nvSpPr>
          <p:cNvPr id="27" name="Content Placeholder 2"/>
          <p:cNvSpPr txBox="1">
            <a:spLocks/>
          </p:cNvSpPr>
          <p:nvPr/>
        </p:nvSpPr>
        <p:spPr>
          <a:xfrm>
            <a:off x="282870" y="1003124"/>
            <a:ext cx="6054119" cy="16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solidFill>
                  <a:srgbClr val="232323"/>
                </a:solidFill>
              </a:rPr>
              <a:t>iRODS is </a:t>
            </a:r>
            <a:r>
              <a:rPr lang="en-US" sz="1400" dirty="0" smtClean="0">
                <a:solidFill>
                  <a:schemeClr val="tx2"/>
                </a:solidFill>
              </a:rPr>
              <a:t>open source data grid </a:t>
            </a:r>
            <a:r>
              <a:rPr lang="en-US" sz="1400" dirty="0" smtClean="0"/>
              <a:t>middleware</a:t>
            </a:r>
            <a:r>
              <a:rPr lang="en-US" sz="1400" dirty="0" smtClean="0">
                <a:solidFill>
                  <a:schemeClr val="tx2"/>
                </a:solidFill>
              </a:rPr>
              <a:t> that implements…</a:t>
            </a:r>
          </a:p>
          <a:p>
            <a:pPr>
              <a:buFontTx/>
              <a:buChar char="•"/>
            </a:pPr>
            <a:r>
              <a:rPr lang="en-US" sz="1400" dirty="0" smtClean="0">
                <a:solidFill>
                  <a:schemeClr val="tx2"/>
                </a:solidFill>
              </a:rPr>
              <a:t>Data Virtualization</a:t>
            </a:r>
          </a:p>
          <a:p>
            <a:pPr>
              <a:buFontTx/>
              <a:buChar char="•"/>
            </a:pPr>
            <a:r>
              <a:rPr lang="en-US" sz="1400" dirty="0" smtClean="0">
                <a:solidFill>
                  <a:schemeClr val="tx2"/>
                </a:solidFill>
              </a:rPr>
              <a:t>Automation of Data Operations</a:t>
            </a:r>
          </a:p>
          <a:p>
            <a:pPr>
              <a:buFontTx/>
              <a:buChar char="•"/>
            </a:pPr>
            <a:r>
              <a:rPr lang="en-US" sz="1400" dirty="0" smtClean="0">
                <a:solidFill>
                  <a:schemeClr val="tx2"/>
                </a:solidFill>
              </a:rPr>
              <a:t>A Robust Metadata Catalog</a:t>
            </a:r>
          </a:p>
          <a:p>
            <a:pPr>
              <a:buFontTx/>
              <a:buChar char="•"/>
            </a:pPr>
            <a:r>
              <a:rPr lang="en-US" sz="1400" dirty="0" smtClean="0">
                <a:solidFill>
                  <a:schemeClr val="tx2"/>
                </a:solidFill>
              </a:rPr>
              <a:t>Data Management Policy Enforcement and Compliance Verification</a:t>
            </a:r>
          </a:p>
        </p:txBody>
      </p:sp>
    </p:spTree>
    <p:extLst>
      <p:ext uri="{BB962C8B-B14F-4D97-AF65-F5344CB8AC3E}">
        <p14:creationId xmlns:p14="http://schemas.microsoft.com/office/powerpoint/2010/main" val="200537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Virtualization across Devices</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7</a:t>
            </a:fld>
            <a:endParaRPr lang="en-US" dirty="0"/>
          </a:p>
        </p:txBody>
      </p:sp>
      <p:sp>
        <p:nvSpPr>
          <p:cNvPr id="41" name="Content Placeholder 2"/>
          <p:cNvSpPr>
            <a:spLocks noGrp="1"/>
          </p:cNvSpPr>
          <p:nvPr>
            <p:ph idx="1"/>
          </p:nvPr>
        </p:nvSpPr>
        <p:spPr>
          <a:xfrm>
            <a:off x="5360706" y="4488215"/>
            <a:ext cx="3701740" cy="1855146"/>
          </a:xfrm>
          <a:prstGeom prst="roundRect">
            <a:avLst/>
          </a:prstGeom>
          <a:noFill/>
        </p:spPr>
        <p:style>
          <a:lnRef idx="2">
            <a:schemeClr val="dk1"/>
          </a:lnRef>
          <a:fillRef idx="1">
            <a:schemeClr val="lt1"/>
          </a:fillRef>
          <a:effectRef idx="0">
            <a:schemeClr val="dk1"/>
          </a:effectRef>
          <a:fontRef idx="minor">
            <a:schemeClr val="dk1"/>
          </a:fontRef>
        </p:style>
        <p:txBody>
          <a:bodyPr anchor="ctr" anchorCtr="0">
            <a:noAutofit/>
          </a:bodyPr>
          <a:lstStyle/>
          <a:p>
            <a:pPr marL="0" indent="0">
              <a:buNone/>
            </a:pPr>
            <a:r>
              <a:rPr lang="en-US" sz="1600" dirty="0">
                <a:solidFill>
                  <a:srgbClr val="232323"/>
                </a:solidFill>
              </a:rPr>
              <a:t>iRODS </a:t>
            </a:r>
            <a:r>
              <a:rPr lang="en-US" sz="1600" dirty="0" smtClean="0">
                <a:solidFill>
                  <a:srgbClr val="232323"/>
                </a:solidFill>
              </a:rPr>
              <a:t>presents heterogeneous </a:t>
            </a:r>
            <a:r>
              <a:rPr lang="en-US" sz="1600" dirty="0">
                <a:solidFill>
                  <a:srgbClr val="232323"/>
                </a:solidFill>
              </a:rPr>
              <a:t>storage systems </a:t>
            </a:r>
            <a:r>
              <a:rPr lang="en-US" sz="1600" dirty="0" smtClean="0">
                <a:solidFill>
                  <a:srgbClr val="232323"/>
                </a:solidFill>
              </a:rPr>
              <a:t>in a consistent, familiar format.</a:t>
            </a:r>
            <a:endParaRPr lang="en-US" sz="1600" dirty="0">
              <a:solidFill>
                <a:srgbClr val="232323"/>
              </a:solidFill>
            </a:endParaRPr>
          </a:p>
          <a:p>
            <a:pPr marL="0" indent="0">
              <a:lnSpc>
                <a:spcPct val="50000"/>
              </a:lnSpc>
              <a:buNone/>
            </a:pPr>
            <a:endParaRPr lang="en-US" sz="1600" dirty="0">
              <a:solidFill>
                <a:srgbClr val="232323"/>
              </a:solidFill>
            </a:endParaRPr>
          </a:p>
          <a:p>
            <a:pPr marL="0" indent="0">
              <a:buNone/>
            </a:pPr>
            <a:r>
              <a:rPr lang="en-US" sz="1600" dirty="0" smtClean="0">
                <a:solidFill>
                  <a:srgbClr val="232323"/>
                </a:solidFill>
              </a:rPr>
              <a:t>Objects, SQL Queries, URLs all accessed like regular files.</a:t>
            </a:r>
            <a:endParaRPr lang="en-US" sz="1600" dirty="0">
              <a:solidFill>
                <a:srgbClr val="232323"/>
              </a:solidFill>
            </a:endParaRPr>
          </a:p>
          <a:p>
            <a:pPr marL="0" indent="0">
              <a:lnSpc>
                <a:spcPct val="50000"/>
              </a:lnSpc>
              <a:buNone/>
            </a:pPr>
            <a:endParaRPr lang="en-US" sz="1600" dirty="0">
              <a:solidFill>
                <a:srgbClr val="232323"/>
              </a:solidFill>
            </a:endParaRPr>
          </a:p>
          <a:p>
            <a:pPr marL="0" indent="0">
              <a:buNone/>
            </a:pPr>
            <a:r>
              <a:rPr lang="en-US" sz="1600" dirty="0">
                <a:solidFill>
                  <a:srgbClr val="232323"/>
                </a:solidFill>
              </a:rPr>
              <a:t>Unified access. Unified control.</a:t>
            </a:r>
          </a:p>
        </p:txBody>
      </p:sp>
      <p:sp>
        <p:nvSpPr>
          <p:cNvPr id="73" name="Content Placeholder 2"/>
          <p:cNvSpPr txBox="1">
            <a:spLocks/>
          </p:cNvSpPr>
          <p:nvPr/>
        </p:nvSpPr>
        <p:spPr>
          <a:xfrm>
            <a:off x="282870" y="1003124"/>
            <a:ext cx="6054119" cy="16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solidFill>
                  <a:srgbClr val="232323"/>
                </a:solidFill>
              </a:rPr>
              <a:t>iRODS is </a:t>
            </a:r>
            <a:r>
              <a:rPr lang="en-US" sz="1400" dirty="0" smtClean="0">
                <a:solidFill>
                  <a:schemeClr val="tx2"/>
                </a:solidFill>
              </a:rPr>
              <a:t>open source data grid middleware that implements…</a:t>
            </a:r>
          </a:p>
          <a:p>
            <a:pPr>
              <a:buFontTx/>
              <a:buChar char="•"/>
            </a:pPr>
            <a:r>
              <a:rPr lang="en-US" sz="1400" dirty="0" smtClean="0"/>
              <a:t>Data Virtualization</a:t>
            </a:r>
          </a:p>
          <a:p>
            <a:pPr>
              <a:buFontTx/>
              <a:buChar char="•"/>
            </a:pPr>
            <a:r>
              <a:rPr lang="en-US" sz="1400" dirty="0" smtClean="0">
                <a:solidFill>
                  <a:schemeClr val="tx2"/>
                </a:solidFill>
              </a:rPr>
              <a:t>Automation of Data Operations</a:t>
            </a:r>
          </a:p>
          <a:p>
            <a:pPr>
              <a:buFontTx/>
              <a:buChar char="•"/>
            </a:pPr>
            <a:r>
              <a:rPr lang="en-US" sz="1400" dirty="0" smtClean="0">
                <a:solidFill>
                  <a:schemeClr val="tx2"/>
                </a:solidFill>
              </a:rPr>
              <a:t>A Robust Metadata Catalog</a:t>
            </a:r>
          </a:p>
          <a:p>
            <a:pPr>
              <a:buFontTx/>
              <a:buChar char="•"/>
            </a:pPr>
            <a:r>
              <a:rPr lang="en-US" sz="1400" dirty="0" smtClean="0">
                <a:solidFill>
                  <a:schemeClr val="tx2"/>
                </a:solidFill>
              </a:rPr>
              <a:t>Data Management Policy Enforcement and Compliance Verification</a:t>
            </a:r>
          </a:p>
        </p:txBody>
      </p:sp>
      <p:grpSp>
        <p:nvGrpSpPr>
          <p:cNvPr id="26" name="Group 25"/>
          <p:cNvGrpSpPr/>
          <p:nvPr/>
        </p:nvGrpSpPr>
        <p:grpSpPr>
          <a:xfrm>
            <a:off x="189130" y="2431502"/>
            <a:ext cx="7011207" cy="3874290"/>
            <a:chOff x="189794" y="984931"/>
            <a:chExt cx="9861390" cy="5449259"/>
          </a:xfrm>
        </p:grpSpPr>
        <p:sp>
          <p:nvSpPr>
            <p:cNvPr id="27" name="Rounded Rectangle 26"/>
            <p:cNvSpPr/>
            <p:nvPr/>
          </p:nvSpPr>
          <p:spPr>
            <a:xfrm>
              <a:off x="4083953" y="984931"/>
              <a:ext cx="1741535" cy="400050"/>
            </a:xfrm>
            <a:prstGeom prst="roundRect">
              <a:avLst/>
            </a:prstGeom>
            <a:solidFill>
              <a:schemeClr val="accent1">
                <a:lumMod val="40000"/>
                <a:lumOff val="60000"/>
              </a:schemeClr>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lIns="91430" tIns="45715" rIns="91430" bIns="45715" rtlCol="0" anchor="ctr"/>
            <a:lstStyle/>
            <a:p>
              <a:pPr algn="ctr"/>
              <a:r>
                <a:rPr lang="en-US" sz="1050" dirty="0" smtClean="0">
                  <a:solidFill>
                    <a:srgbClr val="232323"/>
                  </a:solidFill>
                  <a:latin typeface="Century Gothic"/>
                  <a:cs typeface="Century Gothic"/>
                </a:rPr>
                <a:t>iRODS</a:t>
              </a:r>
              <a:endParaRPr lang="en-US" sz="1050" dirty="0">
                <a:solidFill>
                  <a:srgbClr val="232323"/>
                </a:solidFill>
                <a:latin typeface="Century Gothic"/>
                <a:cs typeface="Century Gothic"/>
              </a:endParaRPr>
            </a:p>
          </p:txBody>
        </p:sp>
        <p:sp>
          <p:nvSpPr>
            <p:cNvPr id="28" name="Rounded Rectangle 27"/>
            <p:cNvSpPr/>
            <p:nvPr/>
          </p:nvSpPr>
          <p:spPr>
            <a:xfrm>
              <a:off x="7220001" y="1384981"/>
              <a:ext cx="1616869" cy="609600"/>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Universal Mass Storage System</a:t>
              </a:r>
              <a:endParaRPr lang="en-US" sz="900" dirty="0">
                <a:solidFill>
                  <a:srgbClr val="232323"/>
                </a:solidFill>
                <a:latin typeface="Century Gothic"/>
                <a:cs typeface="Century Gothic"/>
              </a:endParaRPr>
            </a:p>
          </p:txBody>
        </p:sp>
        <p:cxnSp>
          <p:nvCxnSpPr>
            <p:cNvPr id="29" name="Straight Arrow Connector 28"/>
            <p:cNvCxnSpPr>
              <a:stCxn id="27" idx="2"/>
              <a:endCxn id="69" idx="0"/>
            </p:cNvCxnSpPr>
            <p:nvPr/>
          </p:nvCxnSpPr>
          <p:spPr>
            <a:xfrm>
              <a:off x="4954722" y="1384981"/>
              <a:ext cx="0" cy="430451"/>
            </a:xfrm>
            <a:prstGeom prst="straightConnector1">
              <a:avLst/>
            </a:prstGeom>
            <a:ln>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30" name="Rounded Rectangle 29"/>
            <p:cNvSpPr/>
            <p:nvPr/>
          </p:nvSpPr>
          <p:spPr>
            <a:xfrm>
              <a:off x="189794" y="2274331"/>
              <a:ext cx="1483641" cy="464817"/>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UNIX file system</a:t>
              </a:r>
              <a:endParaRPr lang="en-US" sz="900" dirty="0">
                <a:solidFill>
                  <a:srgbClr val="232323"/>
                </a:solidFill>
                <a:latin typeface="Century Gothic"/>
                <a:cs typeface="Century Gothic"/>
              </a:endParaRPr>
            </a:p>
          </p:txBody>
        </p:sp>
        <p:sp>
          <p:nvSpPr>
            <p:cNvPr id="31" name="Rounded Rectangle 30"/>
            <p:cNvSpPr/>
            <p:nvPr/>
          </p:nvSpPr>
          <p:spPr>
            <a:xfrm>
              <a:off x="410633" y="2923487"/>
              <a:ext cx="1262802" cy="464871"/>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Windows file system</a:t>
              </a:r>
              <a:endParaRPr lang="en-US" sz="900" dirty="0">
                <a:solidFill>
                  <a:srgbClr val="232323"/>
                </a:solidFill>
                <a:latin typeface="Century Gothic"/>
                <a:cs typeface="Century Gothic"/>
              </a:endParaRPr>
            </a:p>
          </p:txBody>
        </p:sp>
        <p:sp>
          <p:nvSpPr>
            <p:cNvPr id="32" name="Rounded Rectangle 31"/>
            <p:cNvSpPr/>
            <p:nvPr/>
          </p:nvSpPr>
          <p:spPr>
            <a:xfrm>
              <a:off x="1368634" y="5694359"/>
              <a:ext cx="1278843" cy="417732"/>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Amazon S3</a:t>
              </a:r>
              <a:endParaRPr lang="en-US" sz="900" dirty="0">
                <a:solidFill>
                  <a:srgbClr val="232323"/>
                </a:solidFill>
                <a:latin typeface="Century Gothic"/>
                <a:cs typeface="Century Gothic"/>
              </a:endParaRPr>
            </a:p>
          </p:txBody>
        </p:sp>
        <p:sp>
          <p:nvSpPr>
            <p:cNvPr id="33" name="Rounded Rectangle 32"/>
            <p:cNvSpPr/>
            <p:nvPr/>
          </p:nvSpPr>
          <p:spPr>
            <a:xfrm>
              <a:off x="8664445" y="3185565"/>
              <a:ext cx="1148964" cy="489373"/>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SQL RDBMS</a:t>
              </a:r>
              <a:endParaRPr lang="en-US" sz="900" dirty="0">
                <a:solidFill>
                  <a:srgbClr val="232323"/>
                </a:solidFill>
                <a:latin typeface="Century Gothic"/>
                <a:cs typeface="Century Gothic"/>
              </a:endParaRPr>
            </a:p>
          </p:txBody>
        </p:sp>
        <p:cxnSp>
          <p:nvCxnSpPr>
            <p:cNvPr id="34" name="Straight Arrow Connector 33"/>
            <p:cNvCxnSpPr>
              <a:stCxn id="69" idx="3"/>
              <a:endCxn id="53" idx="1"/>
            </p:cNvCxnSpPr>
            <p:nvPr/>
          </p:nvCxnSpPr>
          <p:spPr>
            <a:xfrm>
              <a:off x="6049533" y="2344753"/>
              <a:ext cx="1205558" cy="42564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69" idx="2"/>
              <a:endCxn id="32" idx="0"/>
            </p:cNvCxnSpPr>
            <p:nvPr/>
          </p:nvCxnSpPr>
          <p:spPr>
            <a:xfrm flipH="1">
              <a:off x="2008055" y="2874073"/>
              <a:ext cx="2946667" cy="282028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69" idx="1"/>
              <a:endCxn id="30" idx="3"/>
            </p:cNvCxnSpPr>
            <p:nvPr/>
          </p:nvCxnSpPr>
          <p:spPr>
            <a:xfrm flipH="1">
              <a:off x="1673434" y="2344753"/>
              <a:ext cx="2186476" cy="16198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69" idx="1"/>
              <a:endCxn id="59" idx="0"/>
            </p:cNvCxnSpPr>
            <p:nvPr/>
          </p:nvCxnSpPr>
          <p:spPr>
            <a:xfrm flipH="1">
              <a:off x="1839661" y="2344753"/>
              <a:ext cx="2020250" cy="124502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Straight Arrow Connector 42"/>
            <p:cNvCxnSpPr>
              <a:stCxn id="69" idx="1"/>
              <a:endCxn id="31" idx="3"/>
            </p:cNvCxnSpPr>
            <p:nvPr/>
          </p:nvCxnSpPr>
          <p:spPr>
            <a:xfrm flipH="1">
              <a:off x="1673434" y="2344753"/>
              <a:ext cx="2186476" cy="81117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4" name="Straight Arrow Connector 43"/>
            <p:cNvCxnSpPr>
              <a:stCxn id="69" idx="2"/>
              <a:endCxn id="60" idx="0"/>
            </p:cNvCxnSpPr>
            <p:nvPr/>
          </p:nvCxnSpPr>
          <p:spPr>
            <a:xfrm>
              <a:off x="4954722" y="2874073"/>
              <a:ext cx="343477" cy="51428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5" name="Straight Arrow Connector 44"/>
            <p:cNvCxnSpPr>
              <a:stCxn id="69" idx="3"/>
              <a:endCxn id="28" idx="1"/>
            </p:cNvCxnSpPr>
            <p:nvPr/>
          </p:nvCxnSpPr>
          <p:spPr>
            <a:xfrm flipV="1">
              <a:off x="6049533" y="1689782"/>
              <a:ext cx="1170468" cy="65497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46" name="Rounded Rectangle 45"/>
            <p:cNvSpPr/>
            <p:nvPr/>
          </p:nvSpPr>
          <p:spPr>
            <a:xfrm>
              <a:off x="9361847" y="1266077"/>
              <a:ext cx="689337" cy="417732"/>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HPSS</a:t>
              </a:r>
              <a:endParaRPr lang="en-US" sz="900" dirty="0">
                <a:solidFill>
                  <a:srgbClr val="232323"/>
                </a:solidFill>
                <a:latin typeface="Century Gothic"/>
                <a:cs typeface="Century Gothic"/>
              </a:endParaRPr>
            </a:p>
          </p:txBody>
        </p:sp>
        <p:sp>
          <p:nvSpPr>
            <p:cNvPr id="47" name="Rounded Rectangle 46"/>
            <p:cNvSpPr/>
            <p:nvPr/>
          </p:nvSpPr>
          <p:spPr>
            <a:xfrm>
              <a:off x="8932881" y="2111251"/>
              <a:ext cx="1117600" cy="690221"/>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Tivoli </a:t>
              </a:r>
            </a:p>
            <a:p>
              <a:pPr algn="ctr"/>
              <a:r>
                <a:rPr lang="en-US" sz="900" dirty="0" smtClean="0">
                  <a:solidFill>
                    <a:srgbClr val="232323"/>
                  </a:solidFill>
                  <a:latin typeface="Century Gothic"/>
                  <a:cs typeface="Century Gothic"/>
                </a:rPr>
                <a:t>Storage </a:t>
              </a:r>
            </a:p>
            <a:p>
              <a:pPr algn="ctr"/>
              <a:r>
                <a:rPr lang="en-US" sz="900" dirty="0" smtClean="0">
                  <a:solidFill>
                    <a:srgbClr val="232323"/>
                  </a:solidFill>
                  <a:latin typeface="Century Gothic"/>
                  <a:cs typeface="Century Gothic"/>
                </a:rPr>
                <a:t>Manager</a:t>
              </a:r>
              <a:endParaRPr lang="en-US" sz="900" dirty="0">
                <a:solidFill>
                  <a:srgbClr val="232323"/>
                </a:solidFill>
                <a:latin typeface="Century Gothic"/>
                <a:cs typeface="Century Gothic"/>
              </a:endParaRPr>
            </a:p>
          </p:txBody>
        </p:sp>
        <p:cxnSp>
          <p:nvCxnSpPr>
            <p:cNvPr id="48" name="Straight Arrow Connector 47"/>
            <p:cNvCxnSpPr>
              <a:stCxn id="28" idx="3"/>
              <a:endCxn id="46" idx="1"/>
            </p:cNvCxnSpPr>
            <p:nvPr/>
          </p:nvCxnSpPr>
          <p:spPr>
            <a:xfrm flipV="1">
              <a:off x="8836869" y="1474942"/>
              <a:ext cx="524977" cy="21483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9" name="Straight Arrow Connector 48"/>
            <p:cNvCxnSpPr>
              <a:stCxn id="28" idx="3"/>
              <a:endCxn id="47" idx="0"/>
            </p:cNvCxnSpPr>
            <p:nvPr/>
          </p:nvCxnSpPr>
          <p:spPr>
            <a:xfrm>
              <a:off x="8836869" y="1689782"/>
              <a:ext cx="654812" cy="421469"/>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0" name="Rounded Rectangle 49"/>
            <p:cNvSpPr/>
            <p:nvPr/>
          </p:nvSpPr>
          <p:spPr>
            <a:xfrm>
              <a:off x="3436801" y="5650072"/>
              <a:ext cx="1215819" cy="575252"/>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HDFS/Hadoop</a:t>
              </a:r>
              <a:endParaRPr lang="en-US" sz="900" dirty="0">
                <a:solidFill>
                  <a:srgbClr val="232323"/>
                </a:solidFill>
                <a:latin typeface="Century Gothic"/>
                <a:cs typeface="Century Gothic"/>
              </a:endParaRPr>
            </a:p>
          </p:txBody>
        </p:sp>
        <p:cxnSp>
          <p:nvCxnSpPr>
            <p:cNvPr id="51" name="Straight Arrow Connector 50"/>
            <p:cNvCxnSpPr>
              <a:stCxn id="69" idx="2"/>
              <a:endCxn id="50" idx="0"/>
            </p:cNvCxnSpPr>
            <p:nvPr/>
          </p:nvCxnSpPr>
          <p:spPr>
            <a:xfrm flipH="1">
              <a:off x="4044710" y="2874073"/>
              <a:ext cx="910012" cy="277599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2" name="Rounded Rectangle 51"/>
            <p:cNvSpPr/>
            <p:nvPr/>
          </p:nvSpPr>
          <p:spPr>
            <a:xfrm>
              <a:off x="955439" y="4636940"/>
              <a:ext cx="1089612" cy="417732"/>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DDN WOS</a:t>
              </a:r>
              <a:endParaRPr lang="en-US" sz="900" dirty="0">
                <a:solidFill>
                  <a:srgbClr val="232323"/>
                </a:solidFill>
                <a:latin typeface="Century Gothic"/>
                <a:cs typeface="Century Gothic"/>
              </a:endParaRPr>
            </a:p>
          </p:txBody>
        </p:sp>
        <p:sp>
          <p:nvSpPr>
            <p:cNvPr id="53" name="Rounded Rectangle 52"/>
            <p:cNvSpPr/>
            <p:nvPr/>
          </p:nvSpPr>
          <p:spPr>
            <a:xfrm>
              <a:off x="7255091" y="2568047"/>
              <a:ext cx="1148964" cy="404707"/>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DBO</a:t>
              </a:r>
              <a:endParaRPr lang="en-US" sz="900" dirty="0">
                <a:solidFill>
                  <a:srgbClr val="232323"/>
                </a:solidFill>
                <a:latin typeface="Century Gothic"/>
                <a:cs typeface="Century Gothic"/>
              </a:endParaRPr>
            </a:p>
          </p:txBody>
        </p:sp>
        <p:cxnSp>
          <p:nvCxnSpPr>
            <p:cNvPr id="54" name="Straight Arrow Connector 53"/>
            <p:cNvCxnSpPr>
              <a:stCxn id="53" idx="2"/>
              <a:endCxn id="33" idx="1"/>
            </p:cNvCxnSpPr>
            <p:nvPr/>
          </p:nvCxnSpPr>
          <p:spPr>
            <a:xfrm>
              <a:off x="7829573" y="2972755"/>
              <a:ext cx="834871" cy="45749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55" name="Straight Arrow Connector 54"/>
            <p:cNvCxnSpPr>
              <a:stCxn id="69" idx="2"/>
              <a:endCxn id="52" idx="0"/>
            </p:cNvCxnSpPr>
            <p:nvPr/>
          </p:nvCxnSpPr>
          <p:spPr>
            <a:xfrm flipH="1">
              <a:off x="1500246" y="2874073"/>
              <a:ext cx="3454476" cy="1762867"/>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6" name="Rounded Rectangle 55"/>
            <p:cNvSpPr/>
            <p:nvPr/>
          </p:nvSpPr>
          <p:spPr>
            <a:xfrm>
              <a:off x="2741509" y="4971588"/>
              <a:ext cx="1047135" cy="417393"/>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Thredds</a:t>
              </a:r>
              <a:endParaRPr lang="en-US" sz="900" dirty="0">
                <a:solidFill>
                  <a:srgbClr val="232323"/>
                </a:solidFill>
                <a:latin typeface="Century Gothic"/>
                <a:cs typeface="Century Gothic"/>
              </a:endParaRPr>
            </a:p>
          </p:txBody>
        </p:sp>
        <p:cxnSp>
          <p:nvCxnSpPr>
            <p:cNvPr id="57" name="Straight Arrow Connector 56"/>
            <p:cNvCxnSpPr>
              <a:stCxn id="69" idx="2"/>
              <a:endCxn id="56" idx="0"/>
            </p:cNvCxnSpPr>
            <p:nvPr/>
          </p:nvCxnSpPr>
          <p:spPr>
            <a:xfrm flipH="1">
              <a:off x="3265077" y="2874073"/>
              <a:ext cx="1689645" cy="209751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grpSp>
          <p:nvGrpSpPr>
            <p:cNvPr id="58" name="Group 57"/>
            <p:cNvGrpSpPr/>
            <p:nvPr/>
          </p:nvGrpSpPr>
          <p:grpSpPr>
            <a:xfrm>
              <a:off x="3859910" y="1815431"/>
              <a:ext cx="2189623" cy="1058643"/>
              <a:chOff x="3927022" y="2110150"/>
              <a:chExt cx="2189623" cy="1058643"/>
            </a:xfrm>
          </p:grpSpPr>
          <p:sp>
            <p:nvSpPr>
              <p:cNvPr id="69" name="Rounded Rectangle 68"/>
              <p:cNvSpPr/>
              <p:nvPr/>
            </p:nvSpPr>
            <p:spPr>
              <a:xfrm>
                <a:off x="3927022" y="2110150"/>
                <a:ext cx="2189623" cy="1058643"/>
              </a:xfrm>
              <a:prstGeom prst="roundRect">
                <a:avLst/>
              </a:prstGeom>
              <a:solidFill>
                <a:schemeClr val="accent1">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solidFill>
                    <a:srgbClr val="232323"/>
                  </a:solidFill>
                </a:endParaRPr>
              </a:p>
            </p:txBody>
          </p:sp>
          <p:sp>
            <p:nvSpPr>
              <p:cNvPr id="70" name="Rounded Rectangle 69"/>
              <p:cNvSpPr/>
              <p:nvPr/>
            </p:nvSpPr>
            <p:spPr>
              <a:xfrm>
                <a:off x="4278426" y="2173771"/>
                <a:ext cx="1483640" cy="304800"/>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POSIX Driver</a:t>
                </a:r>
                <a:endParaRPr lang="en-US" sz="900" dirty="0">
                  <a:solidFill>
                    <a:srgbClr val="232323"/>
                  </a:solidFill>
                  <a:latin typeface="Century Gothic"/>
                  <a:cs typeface="Century Gothic"/>
                </a:endParaRPr>
              </a:p>
            </p:txBody>
          </p:sp>
          <p:sp>
            <p:nvSpPr>
              <p:cNvPr id="71" name="Rounded Rectangle 70"/>
              <p:cNvSpPr/>
              <p:nvPr/>
            </p:nvSpPr>
            <p:spPr>
              <a:xfrm>
                <a:off x="5022856" y="2579687"/>
                <a:ext cx="919264" cy="454711"/>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Local Cache</a:t>
                </a:r>
                <a:endParaRPr lang="en-US" sz="900" dirty="0">
                  <a:solidFill>
                    <a:srgbClr val="232323"/>
                  </a:solidFill>
                  <a:latin typeface="Century Gothic"/>
                  <a:cs typeface="Century Gothic"/>
                </a:endParaRPr>
              </a:p>
            </p:txBody>
          </p:sp>
          <p:sp>
            <p:nvSpPr>
              <p:cNvPr id="72" name="Rounded Rectangle 71"/>
              <p:cNvSpPr/>
              <p:nvPr/>
            </p:nvSpPr>
            <p:spPr>
              <a:xfrm>
                <a:off x="4038635" y="2575971"/>
                <a:ext cx="919264" cy="454711"/>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Driver Code</a:t>
                </a:r>
                <a:endParaRPr lang="en-US" sz="900" dirty="0">
                  <a:solidFill>
                    <a:srgbClr val="232323"/>
                  </a:solidFill>
                  <a:latin typeface="Century Gothic"/>
                  <a:cs typeface="Century Gothic"/>
                </a:endParaRPr>
              </a:p>
            </p:txBody>
          </p:sp>
        </p:grpSp>
        <p:sp>
          <p:nvSpPr>
            <p:cNvPr id="59" name="Rounded Rectangle 58"/>
            <p:cNvSpPr/>
            <p:nvPr/>
          </p:nvSpPr>
          <p:spPr>
            <a:xfrm>
              <a:off x="1368634" y="3589781"/>
              <a:ext cx="942055" cy="287952"/>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HPSS</a:t>
              </a:r>
              <a:endParaRPr lang="en-US" sz="900" dirty="0">
                <a:solidFill>
                  <a:srgbClr val="232323"/>
                </a:solidFill>
                <a:latin typeface="Century Gothic"/>
                <a:cs typeface="Century Gothic"/>
              </a:endParaRPr>
            </a:p>
          </p:txBody>
        </p:sp>
        <p:sp>
          <p:nvSpPr>
            <p:cNvPr id="60" name="Rounded Rectangle 59"/>
            <p:cNvSpPr/>
            <p:nvPr/>
          </p:nvSpPr>
          <p:spPr>
            <a:xfrm>
              <a:off x="4635079" y="3388358"/>
              <a:ext cx="1326239" cy="576565"/>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Microservice Objects</a:t>
              </a:r>
              <a:endParaRPr lang="en-US" sz="900" dirty="0">
                <a:solidFill>
                  <a:srgbClr val="232323"/>
                </a:solidFill>
                <a:latin typeface="Century Gothic"/>
                <a:cs typeface="Century Gothic"/>
              </a:endParaRPr>
            </a:p>
          </p:txBody>
        </p:sp>
        <p:sp>
          <p:nvSpPr>
            <p:cNvPr id="61" name="Rounded Rectangle 60"/>
            <p:cNvSpPr/>
            <p:nvPr/>
          </p:nvSpPr>
          <p:spPr>
            <a:xfrm>
              <a:off x="5612250" y="6016458"/>
              <a:ext cx="919263" cy="417732"/>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HTTP</a:t>
              </a:r>
              <a:endParaRPr lang="en-US" sz="900" dirty="0">
                <a:solidFill>
                  <a:srgbClr val="232323"/>
                </a:solidFill>
                <a:latin typeface="Century Gothic"/>
                <a:cs typeface="Century Gothic"/>
              </a:endParaRPr>
            </a:p>
          </p:txBody>
        </p:sp>
        <p:cxnSp>
          <p:nvCxnSpPr>
            <p:cNvPr id="62" name="Straight Arrow Connector 61"/>
            <p:cNvCxnSpPr>
              <a:stCxn id="60" idx="2"/>
              <a:endCxn id="61" idx="0"/>
            </p:cNvCxnSpPr>
            <p:nvPr/>
          </p:nvCxnSpPr>
          <p:spPr>
            <a:xfrm>
              <a:off x="5298199" y="3964923"/>
              <a:ext cx="773683" cy="2051535"/>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3" name="Rounded Rectangle 62"/>
            <p:cNvSpPr/>
            <p:nvPr/>
          </p:nvSpPr>
          <p:spPr>
            <a:xfrm>
              <a:off x="5870982" y="4936983"/>
              <a:ext cx="817345" cy="404708"/>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SRB</a:t>
              </a:r>
              <a:endParaRPr lang="en-US" sz="900" dirty="0">
                <a:solidFill>
                  <a:srgbClr val="232323"/>
                </a:solidFill>
                <a:latin typeface="Century Gothic"/>
                <a:cs typeface="Century Gothic"/>
              </a:endParaRPr>
            </a:p>
          </p:txBody>
        </p:sp>
        <p:sp>
          <p:nvSpPr>
            <p:cNvPr id="64" name="Rounded Rectangle 63"/>
            <p:cNvSpPr/>
            <p:nvPr/>
          </p:nvSpPr>
          <p:spPr>
            <a:xfrm>
              <a:off x="4825685" y="5488099"/>
              <a:ext cx="945028" cy="404708"/>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FTP</a:t>
              </a:r>
              <a:endParaRPr lang="en-US" sz="900" dirty="0">
                <a:solidFill>
                  <a:srgbClr val="232323"/>
                </a:solidFill>
                <a:latin typeface="Century Gothic"/>
                <a:cs typeface="Century Gothic"/>
              </a:endParaRPr>
            </a:p>
          </p:txBody>
        </p:sp>
        <p:cxnSp>
          <p:nvCxnSpPr>
            <p:cNvPr id="65" name="Straight Arrow Connector 64"/>
            <p:cNvCxnSpPr>
              <a:stCxn id="60" idx="2"/>
              <a:endCxn id="64" idx="0"/>
            </p:cNvCxnSpPr>
            <p:nvPr/>
          </p:nvCxnSpPr>
          <p:spPr>
            <a:xfrm>
              <a:off x="5298199" y="3964923"/>
              <a:ext cx="0" cy="1523176"/>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stCxn id="60" idx="2"/>
              <a:endCxn id="68" idx="0"/>
            </p:cNvCxnSpPr>
            <p:nvPr/>
          </p:nvCxnSpPr>
          <p:spPr>
            <a:xfrm flipH="1">
              <a:off x="4954722" y="3964923"/>
              <a:ext cx="343477" cy="72651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7" name="Straight Arrow Connector 66"/>
            <p:cNvCxnSpPr>
              <a:stCxn id="60" idx="2"/>
              <a:endCxn id="63" idx="0"/>
            </p:cNvCxnSpPr>
            <p:nvPr/>
          </p:nvCxnSpPr>
          <p:spPr>
            <a:xfrm>
              <a:off x="5298199" y="3964923"/>
              <a:ext cx="981456" cy="972060"/>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8" name="Rounded Rectangle 67"/>
            <p:cNvSpPr/>
            <p:nvPr/>
          </p:nvSpPr>
          <p:spPr>
            <a:xfrm>
              <a:off x="4526680" y="4691437"/>
              <a:ext cx="856084" cy="404708"/>
            </a:xfrm>
            <a:prstGeom prst="roundRect">
              <a:avLst/>
            </a:prstGeom>
            <a:solidFill>
              <a:schemeClr val="bg1">
                <a:lumMod val="85000"/>
              </a:schemeClr>
            </a:solidFill>
            <a:ln>
              <a:solidFill>
                <a:schemeClr val="tx1"/>
              </a:solidFill>
            </a:ln>
            <a:effectLst/>
          </p:spPr>
          <p:style>
            <a:lnRef idx="1">
              <a:schemeClr val="accent4"/>
            </a:lnRef>
            <a:fillRef idx="2">
              <a:schemeClr val="accent4"/>
            </a:fillRef>
            <a:effectRef idx="1">
              <a:schemeClr val="accent4"/>
            </a:effectRef>
            <a:fontRef idx="minor">
              <a:schemeClr val="dk1"/>
            </a:fontRef>
          </p:style>
          <p:txBody>
            <a:bodyPr lIns="91430" tIns="45715" rIns="91430" bIns="45715" rtlCol="0" anchor="ctr"/>
            <a:lstStyle/>
            <a:p>
              <a:pPr algn="ctr"/>
              <a:r>
                <a:rPr lang="en-US" sz="900" dirty="0" smtClean="0">
                  <a:solidFill>
                    <a:srgbClr val="232323"/>
                  </a:solidFill>
                  <a:latin typeface="Century Gothic"/>
                  <a:cs typeface="Century Gothic"/>
                </a:rPr>
                <a:t>Z39.50</a:t>
              </a:r>
              <a:endParaRPr lang="en-US" sz="900" dirty="0">
                <a:solidFill>
                  <a:srgbClr val="232323"/>
                </a:solidFill>
                <a:latin typeface="Century Gothic"/>
                <a:cs typeface="Century Gothic"/>
              </a:endParaRPr>
            </a:p>
          </p:txBody>
        </p:sp>
      </p:grpSp>
    </p:spTree>
    <p:extLst>
      <p:ext uri="{BB962C8B-B14F-4D97-AF65-F5344CB8AC3E}">
        <p14:creationId xmlns:p14="http://schemas.microsoft.com/office/powerpoint/2010/main" val="2727228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Virtualization across Grids</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8</a:t>
            </a:fld>
            <a:endParaRPr lang="en-US" dirty="0"/>
          </a:p>
        </p:txBody>
      </p:sp>
      <p:grpSp>
        <p:nvGrpSpPr>
          <p:cNvPr id="73" name="Group 72"/>
          <p:cNvGrpSpPr/>
          <p:nvPr/>
        </p:nvGrpSpPr>
        <p:grpSpPr>
          <a:xfrm>
            <a:off x="531249" y="4436912"/>
            <a:ext cx="7732841" cy="1756459"/>
            <a:chOff x="655455" y="4489327"/>
            <a:chExt cx="7440428" cy="1440382"/>
          </a:xfrm>
        </p:grpSpPr>
        <p:sp>
          <p:nvSpPr>
            <p:cNvPr id="74" name="Rounded Rectangle 73"/>
            <p:cNvSpPr/>
            <p:nvPr/>
          </p:nvSpPr>
          <p:spPr>
            <a:xfrm>
              <a:off x="655455" y="4489327"/>
              <a:ext cx="7440428" cy="144038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TextBox 74"/>
            <p:cNvSpPr txBox="1"/>
            <p:nvPr/>
          </p:nvSpPr>
          <p:spPr>
            <a:xfrm>
              <a:off x="1079689" y="5650090"/>
              <a:ext cx="654569" cy="227153"/>
            </a:xfrm>
            <a:prstGeom prst="rect">
              <a:avLst/>
            </a:prstGeom>
            <a:noFill/>
          </p:spPr>
          <p:txBody>
            <a:bodyPr wrap="none" rtlCol="0">
              <a:spAutoFit/>
            </a:bodyPr>
            <a:lstStyle/>
            <a:p>
              <a:r>
                <a:rPr lang="en-US" sz="1200" dirty="0" smtClean="0">
                  <a:latin typeface="Century Gothic"/>
                  <a:cs typeface="Century Gothic"/>
                </a:rPr>
                <a:t>Boston</a:t>
              </a:r>
              <a:endParaRPr lang="en-US" sz="1200" dirty="0">
                <a:latin typeface="Century Gothic"/>
                <a:cs typeface="Century Gothic"/>
              </a:endParaRPr>
            </a:p>
          </p:txBody>
        </p:sp>
        <p:sp>
          <p:nvSpPr>
            <p:cNvPr id="76" name="TextBox 75"/>
            <p:cNvSpPr txBox="1"/>
            <p:nvPr/>
          </p:nvSpPr>
          <p:spPr>
            <a:xfrm>
              <a:off x="2443372" y="5637721"/>
              <a:ext cx="811531" cy="227153"/>
            </a:xfrm>
            <a:prstGeom prst="rect">
              <a:avLst/>
            </a:prstGeom>
            <a:noFill/>
          </p:spPr>
          <p:txBody>
            <a:bodyPr wrap="none" rtlCol="0">
              <a:spAutoFit/>
            </a:bodyPr>
            <a:lstStyle/>
            <a:p>
              <a:r>
                <a:rPr lang="en-US" sz="1200" dirty="0" smtClean="0">
                  <a:latin typeface="Century Gothic"/>
                  <a:cs typeface="Century Gothic"/>
                </a:rPr>
                <a:t>Chicago</a:t>
              </a:r>
              <a:endParaRPr lang="en-US" sz="1200" dirty="0">
                <a:latin typeface="Century Gothic"/>
                <a:cs typeface="Century Gothic"/>
              </a:endParaRPr>
            </a:p>
          </p:txBody>
        </p:sp>
        <p:sp>
          <p:nvSpPr>
            <p:cNvPr id="77" name="TextBox 76"/>
            <p:cNvSpPr txBox="1"/>
            <p:nvPr/>
          </p:nvSpPr>
          <p:spPr>
            <a:xfrm>
              <a:off x="3789260" y="5651607"/>
              <a:ext cx="1079039" cy="227153"/>
            </a:xfrm>
            <a:prstGeom prst="rect">
              <a:avLst/>
            </a:prstGeom>
            <a:noFill/>
          </p:spPr>
          <p:txBody>
            <a:bodyPr wrap="none" rtlCol="0">
              <a:spAutoFit/>
            </a:bodyPr>
            <a:lstStyle/>
            <a:p>
              <a:r>
                <a:rPr lang="en-US" sz="1200" dirty="0" smtClean="0">
                  <a:latin typeface="Century Gothic"/>
                  <a:cs typeface="Century Gothic"/>
                </a:rPr>
                <a:t>RTP System 1</a:t>
              </a:r>
              <a:endParaRPr lang="en-US" sz="1200" dirty="0">
                <a:latin typeface="Century Gothic"/>
                <a:cs typeface="Century Gothic"/>
              </a:endParaRPr>
            </a:p>
          </p:txBody>
        </p:sp>
        <p:sp>
          <p:nvSpPr>
            <p:cNvPr id="78" name="TextBox 77"/>
            <p:cNvSpPr txBox="1"/>
            <p:nvPr/>
          </p:nvSpPr>
          <p:spPr>
            <a:xfrm>
              <a:off x="5264036" y="5653124"/>
              <a:ext cx="1079039" cy="227153"/>
            </a:xfrm>
            <a:prstGeom prst="rect">
              <a:avLst/>
            </a:prstGeom>
            <a:noFill/>
          </p:spPr>
          <p:txBody>
            <a:bodyPr wrap="none" rtlCol="0">
              <a:spAutoFit/>
            </a:bodyPr>
            <a:lstStyle/>
            <a:p>
              <a:r>
                <a:rPr lang="en-US" sz="1200" dirty="0" smtClean="0">
                  <a:latin typeface="Century Gothic"/>
                  <a:cs typeface="Century Gothic"/>
                </a:rPr>
                <a:t>RTP System 2</a:t>
              </a:r>
              <a:endParaRPr lang="en-US" sz="1200" dirty="0">
                <a:latin typeface="Century Gothic"/>
                <a:cs typeface="Century Gothic"/>
              </a:endParaRPr>
            </a:p>
          </p:txBody>
        </p: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277" y="4781315"/>
              <a:ext cx="922103" cy="856406"/>
            </a:xfrm>
            <a:prstGeom prst="rect">
              <a:avLst/>
            </a:prstGeom>
          </p:spPr>
        </p:pic>
        <p:pic>
          <p:nvPicPr>
            <p:cNvPr id="80" name="Picture 7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445" y="4781315"/>
              <a:ext cx="922103" cy="856406"/>
            </a:xfrm>
            <a:prstGeom prst="rect">
              <a:avLst/>
            </a:prstGeom>
          </p:spPr>
        </p:pic>
        <p:pic>
          <p:nvPicPr>
            <p:cNvPr id="81" name="Picture 8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8072" y="4781315"/>
              <a:ext cx="922103" cy="856406"/>
            </a:xfrm>
            <a:prstGeom prst="rect">
              <a:avLst/>
            </a:prstGeom>
          </p:spPr>
        </p:pic>
        <p:pic>
          <p:nvPicPr>
            <p:cNvPr id="82" name="Picture 8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3556" y="4781315"/>
              <a:ext cx="922103" cy="856406"/>
            </a:xfrm>
            <a:prstGeom prst="rect">
              <a:avLst/>
            </a:prstGeom>
          </p:spPr>
        </p:pic>
        <p:sp>
          <p:nvSpPr>
            <p:cNvPr id="83" name="TextBox 82"/>
            <p:cNvSpPr txBox="1"/>
            <p:nvPr/>
          </p:nvSpPr>
          <p:spPr>
            <a:xfrm>
              <a:off x="6897062" y="5653124"/>
              <a:ext cx="722025" cy="227153"/>
            </a:xfrm>
            <a:prstGeom prst="rect">
              <a:avLst/>
            </a:prstGeom>
            <a:noFill/>
          </p:spPr>
          <p:txBody>
            <a:bodyPr wrap="none" rtlCol="0">
              <a:spAutoFit/>
            </a:bodyPr>
            <a:lstStyle/>
            <a:p>
              <a:r>
                <a:rPr lang="en-US" sz="1200" dirty="0" smtClean="0">
                  <a:latin typeface="Century Gothic"/>
                  <a:cs typeface="Century Gothic"/>
                </a:rPr>
                <a:t>London</a:t>
              </a:r>
              <a:endParaRPr lang="en-US" sz="1200" dirty="0">
                <a:latin typeface="Century Gothic"/>
                <a:cs typeface="Century Gothic"/>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866" y="4781315"/>
              <a:ext cx="922103" cy="856406"/>
            </a:xfrm>
            <a:prstGeom prst="rect">
              <a:avLst/>
            </a:prstGeom>
          </p:spPr>
        </p:pic>
        <p:sp>
          <p:nvSpPr>
            <p:cNvPr id="85" name="Rounded Rectangle 84"/>
            <p:cNvSpPr/>
            <p:nvPr/>
          </p:nvSpPr>
          <p:spPr>
            <a:xfrm>
              <a:off x="931277" y="4612460"/>
              <a:ext cx="3808898" cy="242761"/>
            </a:xfrm>
            <a:prstGeom prst="round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Century Gothic"/>
                  <a:cs typeface="Century Gothic"/>
                </a:rPr>
                <a:t>iRODS Data Grid</a:t>
              </a:r>
              <a:endParaRPr lang="en-US" sz="1400" dirty="0">
                <a:solidFill>
                  <a:schemeClr val="tx1"/>
                </a:solidFill>
                <a:latin typeface="Century Gothic"/>
                <a:cs typeface="Century Gothic"/>
              </a:endParaRPr>
            </a:p>
          </p:txBody>
        </p:sp>
      </p:grpSp>
      <p:sp>
        <p:nvSpPr>
          <p:cNvPr id="86" name="Content Placeholder 2"/>
          <p:cNvSpPr>
            <a:spLocks noGrp="1"/>
          </p:cNvSpPr>
          <p:nvPr>
            <p:ph idx="1"/>
          </p:nvPr>
        </p:nvSpPr>
        <p:spPr>
          <a:xfrm>
            <a:off x="653816" y="2565266"/>
            <a:ext cx="7912008" cy="1760477"/>
          </a:xfrm>
          <a:prstGeom prst="roundRect">
            <a:avLst/>
          </a:prstGeom>
          <a:noFill/>
        </p:spPr>
        <p:style>
          <a:lnRef idx="2">
            <a:schemeClr val="dk1"/>
          </a:lnRef>
          <a:fillRef idx="1">
            <a:schemeClr val="lt1"/>
          </a:fillRef>
          <a:effectRef idx="0">
            <a:schemeClr val="dk1"/>
          </a:effectRef>
          <a:fontRef idx="minor">
            <a:schemeClr val="dk1"/>
          </a:fontRef>
        </p:style>
        <p:txBody>
          <a:bodyPr anchor="ctr" anchorCtr="0">
            <a:noAutofit/>
          </a:bodyPr>
          <a:lstStyle/>
          <a:p>
            <a:pPr marL="0" indent="0">
              <a:spcBef>
                <a:spcPts val="0"/>
              </a:spcBef>
              <a:buNone/>
            </a:pPr>
            <a:r>
              <a:rPr lang="en-US" sz="1600" dirty="0" smtClean="0">
                <a:solidFill>
                  <a:srgbClr val="232323"/>
                </a:solidFill>
              </a:rPr>
              <a:t>iRODS presents centralizes distributed storage systems under a unified namespace.</a:t>
            </a:r>
          </a:p>
          <a:p>
            <a:pPr marL="0" indent="0">
              <a:spcBef>
                <a:spcPts val="0"/>
              </a:spcBef>
              <a:buNone/>
            </a:pPr>
            <a:endParaRPr lang="en-US" sz="1600" dirty="0">
              <a:solidFill>
                <a:srgbClr val="232323"/>
              </a:solidFill>
            </a:endParaRPr>
          </a:p>
          <a:p>
            <a:pPr marL="0" indent="0">
              <a:spcBef>
                <a:spcPts val="0"/>
              </a:spcBef>
              <a:buNone/>
            </a:pPr>
            <a:r>
              <a:rPr lang="en-US" sz="1600" dirty="0" smtClean="0">
                <a:solidFill>
                  <a:srgbClr val="232323"/>
                </a:solidFill>
              </a:rPr>
              <a:t>Administrators can control how the grid is presented to users and implement replication, load-distribution, and archiving policies that are completely transparent to the user.</a:t>
            </a:r>
          </a:p>
          <a:p>
            <a:pPr marL="0" indent="0">
              <a:spcBef>
                <a:spcPts val="0"/>
              </a:spcBef>
              <a:buNone/>
            </a:pPr>
            <a:endParaRPr lang="en-US" sz="1600" dirty="0">
              <a:solidFill>
                <a:srgbClr val="232323"/>
              </a:solidFill>
            </a:endParaRPr>
          </a:p>
          <a:p>
            <a:pPr marL="0" indent="0">
              <a:spcBef>
                <a:spcPts val="0"/>
              </a:spcBef>
              <a:buNone/>
            </a:pPr>
            <a:r>
              <a:rPr lang="en-US" sz="1600" dirty="0" smtClean="0">
                <a:solidFill>
                  <a:srgbClr val="232323"/>
                </a:solidFill>
              </a:rPr>
              <a:t>Independent grids can be federated with one another to allow controlled access to remote grids or grids operated by separate workgroups.</a:t>
            </a:r>
          </a:p>
        </p:txBody>
      </p:sp>
      <p:sp>
        <p:nvSpPr>
          <p:cNvPr id="20" name="Content Placeholder 2"/>
          <p:cNvSpPr txBox="1">
            <a:spLocks/>
          </p:cNvSpPr>
          <p:nvPr/>
        </p:nvSpPr>
        <p:spPr>
          <a:xfrm>
            <a:off x="282870" y="1003124"/>
            <a:ext cx="6054119" cy="16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solidFill>
                  <a:srgbClr val="232323"/>
                </a:solidFill>
              </a:rPr>
              <a:t>iRODS is </a:t>
            </a:r>
            <a:r>
              <a:rPr lang="en-US" sz="1400" dirty="0" smtClean="0">
                <a:solidFill>
                  <a:schemeClr val="tx2"/>
                </a:solidFill>
              </a:rPr>
              <a:t>open source data grid middleware that implements…</a:t>
            </a:r>
          </a:p>
          <a:p>
            <a:pPr>
              <a:buFontTx/>
              <a:buChar char="•"/>
            </a:pPr>
            <a:r>
              <a:rPr lang="en-US" sz="1400" dirty="0" smtClean="0"/>
              <a:t>Data Virtualization</a:t>
            </a:r>
          </a:p>
          <a:p>
            <a:pPr>
              <a:buFontTx/>
              <a:buChar char="•"/>
            </a:pPr>
            <a:r>
              <a:rPr lang="en-US" sz="1400" dirty="0" smtClean="0">
                <a:solidFill>
                  <a:schemeClr val="tx2"/>
                </a:solidFill>
              </a:rPr>
              <a:t>Automation of Data Operations</a:t>
            </a:r>
          </a:p>
          <a:p>
            <a:pPr>
              <a:buFontTx/>
              <a:buChar char="•"/>
            </a:pPr>
            <a:r>
              <a:rPr lang="en-US" sz="1400" dirty="0" smtClean="0">
                <a:solidFill>
                  <a:schemeClr val="tx2"/>
                </a:solidFill>
              </a:rPr>
              <a:t>A Robust Metadata Catalog</a:t>
            </a:r>
          </a:p>
          <a:p>
            <a:pPr>
              <a:buFontTx/>
              <a:buChar char="•"/>
            </a:pPr>
            <a:r>
              <a:rPr lang="en-US" sz="1400" dirty="0" smtClean="0">
                <a:solidFill>
                  <a:schemeClr val="tx2"/>
                </a:solidFill>
              </a:rPr>
              <a:t>Data Management Policy Enforcement and Compliance Verification</a:t>
            </a:r>
          </a:p>
        </p:txBody>
      </p:sp>
      <p:sp>
        <p:nvSpPr>
          <p:cNvPr id="21" name="Rounded Rectangle 20"/>
          <p:cNvSpPr/>
          <p:nvPr/>
        </p:nvSpPr>
        <p:spPr>
          <a:xfrm>
            <a:off x="5372415" y="4587065"/>
            <a:ext cx="2479161" cy="296032"/>
          </a:xfrm>
          <a:prstGeom prst="roundRect">
            <a:avLst/>
          </a:prstGeom>
          <a:solidFill>
            <a:schemeClr val="accent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Century Gothic"/>
                <a:cs typeface="Century Gothic"/>
              </a:rPr>
              <a:t>iRODS Data Grid</a:t>
            </a:r>
            <a:endParaRPr lang="en-US" sz="1400" dirty="0">
              <a:solidFill>
                <a:schemeClr val="tx1"/>
              </a:solidFill>
              <a:latin typeface="Century Gothic"/>
              <a:cs typeface="Century Gothic"/>
            </a:endParaRPr>
          </a:p>
        </p:txBody>
      </p:sp>
      <p:sp>
        <p:nvSpPr>
          <p:cNvPr id="22" name="Rounded Rectangle 21"/>
          <p:cNvSpPr/>
          <p:nvPr/>
        </p:nvSpPr>
        <p:spPr>
          <a:xfrm>
            <a:off x="4383708" y="4467209"/>
            <a:ext cx="1391479" cy="296032"/>
          </a:xfrm>
          <a:prstGeom prst="roundRect">
            <a:avLst/>
          </a:prstGeom>
          <a:solidFill>
            <a:schemeClr val="accent6">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Century Gothic"/>
                <a:cs typeface="Century Gothic"/>
              </a:rPr>
              <a:t>Federation</a:t>
            </a:r>
            <a:endParaRPr lang="en-US" sz="1400" dirty="0">
              <a:solidFill>
                <a:schemeClr val="tx1"/>
              </a:solidFill>
              <a:latin typeface="Century Gothic"/>
              <a:cs typeface="Century Gothic"/>
            </a:endParaRPr>
          </a:p>
        </p:txBody>
      </p:sp>
    </p:spTree>
    <p:extLst>
      <p:ext uri="{BB962C8B-B14F-4D97-AF65-F5344CB8AC3E}">
        <p14:creationId xmlns:p14="http://schemas.microsoft.com/office/powerpoint/2010/main" val="1620449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Automation of Data Operations</a:t>
            </a:r>
            <a:endParaRPr lang="en-US" dirty="0"/>
          </a:p>
        </p:txBody>
      </p:sp>
      <p:sp>
        <p:nvSpPr>
          <p:cNvPr id="4" name="Footer Placeholder 3"/>
          <p:cNvSpPr>
            <a:spLocks noGrp="1"/>
          </p:cNvSpPr>
          <p:nvPr>
            <p:ph type="ftr" sz="quarter" idx="11"/>
          </p:nvPr>
        </p:nvSpPr>
        <p:spPr/>
        <p:txBody>
          <a:bodyPr/>
          <a:lstStyle/>
          <a:p>
            <a:r>
              <a:rPr lang="en-US" dirty="0" smtClean="0"/>
              <a:t>iRODS Executive Overview (Summer 2014)</a:t>
            </a:r>
            <a:endParaRPr lang="en-US" dirty="0"/>
          </a:p>
        </p:txBody>
      </p:sp>
      <p:sp>
        <p:nvSpPr>
          <p:cNvPr id="5" name="Slide Number Placeholder 4"/>
          <p:cNvSpPr>
            <a:spLocks noGrp="1"/>
          </p:cNvSpPr>
          <p:nvPr>
            <p:ph type="sldNum" sz="quarter" idx="12"/>
          </p:nvPr>
        </p:nvSpPr>
        <p:spPr/>
        <p:txBody>
          <a:bodyPr/>
          <a:lstStyle/>
          <a:p>
            <a:fld id="{6EB2F830-2162-C648-AB4C-923ABCE61738}" type="slidenum">
              <a:rPr lang="en-US" smtClean="0"/>
              <a:t>9</a:t>
            </a:fld>
            <a:endParaRPr lang="en-US" dirty="0"/>
          </a:p>
        </p:txBody>
      </p:sp>
      <p:sp>
        <p:nvSpPr>
          <p:cNvPr id="21" name="Content Placeholder 2"/>
          <p:cNvSpPr>
            <a:spLocks noGrp="1"/>
          </p:cNvSpPr>
          <p:nvPr>
            <p:ph idx="1"/>
          </p:nvPr>
        </p:nvSpPr>
        <p:spPr>
          <a:xfrm>
            <a:off x="282871" y="2657571"/>
            <a:ext cx="6282712" cy="3523095"/>
          </a:xfrm>
          <a:prstGeom prst="roundRect">
            <a:avLst/>
          </a:prstGeom>
          <a:noFill/>
        </p:spPr>
        <p:style>
          <a:lnRef idx="2">
            <a:schemeClr val="dk1"/>
          </a:lnRef>
          <a:fillRef idx="1">
            <a:schemeClr val="lt1"/>
          </a:fillRef>
          <a:effectRef idx="0">
            <a:schemeClr val="dk1"/>
          </a:effectRef>
          <a:fontRef idx="minor">
            <a:schemeClr val="dk1"/>
          </a:fontRef>
        </p:style>
        <p:txBody>
          <a:bodyPr anchor="t" anchorCtr="0">
            <a:noAutofit/>
          </a:bodyPr>
          <a:lstStyle/>
          <a:p>
            <a:pPr marL="0" indent="0">
              <a:spcBef>
                <a:spcPts val="0"/>
              </a:spcBef>
              <a:buNone/>
            </a:pPr>
            <a:r>
              <a:rPr lang="en-US" sz="1600" dirty="0" smtClean="0">
                <a:solidFill>
                  <a:srgbClr val="232323"/>
                </a:solidFill>
              </a:rPr>
              <a:t>With iRODS</a:t>
            </a:r>
            <a:r>
              <a:rPr lang="en-US" sz="1600" dirty="0">
                <a:solidFill>
                  <a:srgbClr val="232323"/>
                </a:solidFill>
              </a:rPr>
              <a:t>,</a:t>
            </a:r>
            <a:r>
              <a:rPr lang="en-US" sz="1600" dirty="0" smtClean="0">
                <a:solidFill>
                  <a:srgbClr val="232323"/>
                </a:solidFill>
              </a:rPr>
              <a:t> </a:t>
            </a:r>
            <a:r>
              <a:rPr lang="en-US" sz="1600" b="1" dirty="0" smtClean="0">
                <a:solidFill>
                  <a:schemeClr val="tx1"/>
                </a:solidFill>
              </a:rPr>
              <a:t>any agent </a:t>
            </a:r>
            <a:r>
              <a:rPr lang="en-US" sz="1600" dirty="0" smtClean="0">
                <a:solidFill>
                  <a:srgbClr val="232323"/>
                </a:solidFill>
              </a:rPr>
              <a:t>can initiate </a:t>
            </a:r>
            <a:r>
              <a:rPr lang="en-US" sz="1600" b="1" dirty="0" smtClean="0">
                <a:solidFill>
                  <a:srgbClr val="239676"/>
                </a:solidFill>
              </a:rPr>
              <a:t>any action </a:t>
            </a:r>
            <a:r>
              <a:rPr lang="en-US" sz="1600" dirty="0" smtClean="0">
                <a:solidFill>
                  <a:srgbClr val="232323"/>
                </a:solidFill>
              </a:rPr>
              <a:t>upon </a:t>
            </a:r>
            <a:r>
              <a:rPr lang="en-US" sz="1600" b="1" dirty="0">
                <a:solidFill>
                  <a:srgbClr val="239676"/>
                </a:solidFill>
              </a:rPr>
              <a:t>any </a:t>
            </a:r>
            <a:r>
              <a:rPr lang="en-US" sz="1600" b="1" dirty="0" smtClean="0">
                <a:solidFill>
                  <a:srgbClr val="239676"/>
                </a:solidFill>
              </a:rPr>
              <a:t>trigger.</a:t>
            </a:r>
            <a:endParaRPr lang="en-US" sz="1600" dirty="0" smtClean="0">
              <a:solidFill>
                <a:srgbClr val="232323"/>
              </a:solidFill>
            </a:endParaRPr>
          </a:p>
          <a:p>
            <a:pPr marL="0" indent="0">
              <a:spcBef>
                <a:spcPts val="0"/>
              </a:spcBef>
              <a:buNone/>
            </a:pPr>
            <a:endParaRPr lang="en-US" sz="1600" dirty="0">
              <a:solidFill>
                <a:srgbClr val="232323"/>
              </a:solidFill>
            </a:endParaRPr>
          </a:p>
          <a:p>
            <a:pPr marL="0" indent="0">
              <a:spcBef>
                <a:spcPts val="0"/>
              </a:spcBef>
              <a:buNone/>
            </a:pPr>
            <a:r>
              <a:rPr lang="en-US" sz="1600" dirty="0" smtClean="0">
                <a:solidFill>
                  <a:srgbClr val="232323"/>
                </a:solidFill>
              </a:rPr>
              <a:t>This powerful capability allows administrators to automate policies such as:</a:t>
            </a:r>
          </a:p>
          <a:p>
            <a:pPr>
              <a:spcBef>
                <a:spcPts val="0"/>
              </a:spcBef>
              <a:buFontTx/>
              <a:buChar char="•"/>
            </a:pPr>
            <a:r>
              <a:rPr lang="en-US" sz="1600" dirty="0" smtClean="0">
                <a:solidFill>
                  <a:srgbClr val="232323"/>
                </a:solidFill>
              </a:rPr>
              <a:t>Validating checksums every time a new file is placed in a folder.</a:t>
            </a:r>
          </a:p>
          <a:p>
            <a:pPr>
              <a:spcBef>
                <a:spcPts val="0"/>
              </a:spcBef>
              <a:buFontTx/>
              <a:buChar char="•"/>
            </a:pPr>
            <a:r>
              <a:rPr lang="en-US" sz="1600" dirty="0" smtClean="0">
                <a:solidFill>
                  <a:srgbClr val="232323"/>
                </a:solidFill>
              </a:rPr>
              <a:t>Backing up a set of files every second Thursday.</a:t>
            </a:r>
          </a:p>
          <a:p>
            <a:pPr>
              <a:spcBef>
                <a:spcPts val="0"/>
              </a:spcBef>
              <a:buFontTx/>
              <a:buChar char="•"/>
            </a:pPr>
            <a:r>
              <a:rPr lang="en-US" sz="1600" dirty="0" smtClean="0">
                <a:solidFill>
                  <a:srgbClr val="232323"/>
                </a:solidFill>
              </a:rPr>
              <a:t>Archiving data that hasn’t been accessed in over 1 month.</a:t>
            </a:r>
          </a:p>
          <a:p>
            <a:pPr>
              <a:spcBef>
                <a:spcPts val="0"/>
              </a:spcBef>
              <a:buFontTx/>
              <a:buChar char="•"/>
            </a:pPr>
            <a:r>
              <a:rPr lang="en-US" sz="1600" dirty="0" smtClean="0">
                <a:solidFill>
                  <a:srgbClr val="232323"/>
                </a:solidFill>
              </a:rPr>
              <a:t>Logging each time a file is replicated or destroyed. </a:t>
            </a:r>
          </a:p>
          <a:p>
            <a:pPr>
              <a:spcBef>
                <a:spcPts val="0"/>
              </a:spcBef>
              <a:buFontTx/>
              <a:buChar char="•"/>
            </a:pPr>
            <a:r>
              <a:rPr lang="en-US" sz="1600" dirty="0">
                <a:solidFill>
                  <a:srgbClr val="232323"/>
                </a:solidFill>
              </a:rPr>
              <a:t>Permitting a file to be accessed by multiple independently defined user groups</a:t>
            </a:r>
            <a:r>
              <a:rPr lang="en-US" sz="1600" dirty="0" smtClean="0">
                <a:solidFill>
                  <a:srgbClr val="232323"/>
                </a:solidFill>
              </a:rPr>
              <a:t>.</a:t>
            </a:r>
          </a:p>
          <a:p>
            <a:pPr>
              <a:spcBef>
                <a:spcPts val="0"/>
              </a:spcBef>
              <a:buFontTx/>
              <a:buChar char="•"/>
            </a:pPr>
            <a:endParaRPr lang="en-US" sz="1600" dirty="0">
              <a:solidFill>
                <a:srgbClr val="232323"/>
              </a:solidFill>
            </a:endParaRPr>
          </a:p>
          <a:p>
            <a:pPr marL="0" indent="0">
              <a:spcBef>
                <a:spcPts val="0"/>
              </a:spcBef>
              <a:buNone/>
            </a:pPr>
            <a:r>
              <a:rPr lang="en-US" sz="1600" dirty="0" smtClean="0">
                <a:solidFill>
                  <a:srgbClr val="232323"/>
                </a:solidFill>
              </a:rPr>
              <a:t>These operations can be </a:t>
            </a:r>
            <a:r>
              <a:rPr lang="en-US" sz="1600" b="1" dirty="0" smtClean="0">
                <a:solidFill>
                  <a:schemeClr val="tx1"/>
                </a:solidFill>
              </a:rPr>
              <a:t>distributed </a:t>
            </a:r>
            <a:r>
              <a:rPr lang="en-US" sz="1600" dirty="0" smtClean="0">
                <a:solidFill>
                  <a:schemeClr val="accent2"/>
                </a:solidFill>
              </a:rPr>
              <a:t>to the storage resource or client.</a:t>
            </a:r>
            <a:endParaRPr lang="en-US" sz="1600" b="1" dirty="0">
              <a:solidFill>
                <a:schemeClr val="tx1"/>
              </a:solidFill>
            </a:endParaRPr>
          </a:p>
        </p:txBody>
      </p:sp>
      <p:grpSp>
        <p:nvGrpSpPr>
          <p:cNvPr id="22" name="Group 21"/>
          <p:cNvGrpSpPr/>
          <p:nvPr/>
        </p:nvGrpSpPr>
        <p:grpSpPr>
          <a:xfrm>
            <a:off x="6739070" y="1281446"/>
            <a:ext cx="1943825" cy="2779401"/>
            <a:chOff x="6763855" y="209346"/>
            <a:chExt cx="2424711" cy="3467002"/>
          </a:xfrm>
        </p:grpSpPr>
        <p:sp>
          <p:nvSpPr>
            <p:cNvPr id="23" name="Curved Left Arrow 22"/>
            <p:cNvSpPr/>
            <p:nvPr/>
          </p:nvSpPr>
          <p:spPr>
            <a:xfrm rot="13347127">
              <a:off x="6763855" y="1394246"/>
              <a:ext cx="420430" cy="804521"/>
            </a:xfrm>
            <a:prstGeom prst="curvedLeftArrow">
              <a:avLst>
                <a:gd name="adj1" fmla="val 13478"/>
                <a:gd name="adj2" fmla="val 39607"/>
                <a:gd name="adj3" fmla="val 50998"/>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24" name="Picture 23" descr="mona-lisa.png"/>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8028633" y="209346"/>
              <a:ext cx="1159933" cy="1716568"/>
            </a:xfrm>
            <a:prstGeom prst="rect">
              <a:avLst/>
            </a:prstGeom>
          </p:spPr>
        </p:pic>
        <p:pic>
          <p:nvPicPr>
            <p:cNvPr id="25" name="Picture 24" descr="mona-lisa.png"/>
            <p:cNvPicPr>
              <a:picLocks noChangeAspect="1"/>
            </p:cNvPicPr>
            <p:nvPr/>
          </p:nvPicPr>
          <p:blipFill>
            <a:blip r:embed="rId3">
              <a:alphaModFix amt="41000"/>
              <a:extLst>
                <a:ext uri="{28A0092B-C50C-407E-A947-70E740481C1C}">
                  <a14:useLocalDpi xmlns:a14="http://schemas.microsoft.com/office/drawing/2010/main" val="0"/>
                </a:ext>
              </a:extLst>
            </a:blip>
            <a:stretch>
              <a:fillRect/>
            </a:stretch>
          </p:blipFill>
          <p:spPr>
            <a:xfrm>
              <a:off x="7780531" y="700414"/>
              <a:ext cx="1159933" cy="1716568"/>
            </a:xfrm>
            <a:prstGeom prst="rect">
              <a:avLst/>
            </a:prstGeom>
          </p:spPr>
        </p:pic>
        <p:pic>
          <p:nvPicPr>
            <p:cNvPr id="26" name="Picture 25" descr="mona-lisa.png"/>
            <p:cNvPicPr>
              <a:picLocks noChangeAspect="1"/>
            </p:cNvPicPr>
            <p:nvPr/>
          </p:nvPicPr>
          <p:blipFill>
            <a:blip r:embed="rId3">
              <a:alphaModFix amt="73000"/>
              <a:extLst>
                <a:ext uri="{28A0092B-C50C-407E-A947-70E740481C1C}">
                  <a14:useLocalDpi xmlns:a14="http://schemas.microsoft.com/office/drawing/2010/main" val="0"/>
                </a:ext>
              </a:extLst>
            </a:blip>
            <a:stretch>
              <a:fillRect/>
            </a:stretch>
          </p:blipFill>
          <p:spPr>
            <a:xfrm>
              <a:off x="7369895" y="1272179"/>
              <a:ext cx="1159933" cy="1716568"/>
            </a:xfrm>
            <a:prstGeom prst="rect">
              <a:avLst/>
            </a:prstGeom>
          </p:spPr>
        </p:pic>
        <p:pic>
          <p:nvPicPr>
            <p:cNvPr id="27" name="Picture 26" descr="mona-lis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9928" y="1959780"/>
              <a:ext cx="1159933" cy="1716568"/>
            </a:xfrm>
            <a:prstGeom prst="rect">
              <a:avLst/>
            </a:prstGeom>
          </p:spPr>
        </p:pic>
        <p:sp>
          <p:nvSpPr>
            <p:cNvPr id="28" name="Curved Left Arrow 27"/>
            <p:cNvSpPr/>
            <p:nvPr/>
          </p:nvSpPr>
          <p:spPr>
            <a:xfrm rot="13347127">
              <a:off x="7294726" y="880333"/>
              <a:ext cx="384360" cy="766873"/>
            </a:xfrm>
            <a:prstGeom prst="curvedLeftArrow">
              <a:avLst>
                <a:gd name="adj1" fmla="val 13478"/>
                <a:gd name="adj2" fmla="val 39607"/>
                <a:gd name="adj3" fmla="val 50998"/>
              </a:avLst>
            </a:prstGeom>
            <a:solidFill>
              <a:schemeClr val="tx1">
                <a:alpha val="52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9" name="Curved Left Arrow 28"/>
            <p:cNvSpPr/>
            <p:nvPr/>
          </p:nvSpPr>
          <p:spPr>
            <a:xfrm rot="13347127">
              <a:off x="7757368" y="426772"/>
              <a:ext cx="249440" cy="590054"/>
            </a:xfrm>
            <a:prstGeom prst="curvedLeftArrow">
              <a:avLst>
                <a:gd name="adj1" fmla="val 13478"/>
                <a:gd name="adj2" fmla="val 39607"/>
                <a:gd name="adj3" fmla="val 50998"/>
              </a:avLst>
            </a:prstGeom>
            <a:solidFill>
              <a:schemeClr val="tx1">
                <a:alpha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5" name="Content Placeholder 2"/>
          <p:cNvSpPr txBox="1">
            <a:spLocks/>
          </p:cNvSpPr>
          <p:nvPr/>
        </p:nvSpPr>
        <p:spPr>
          <a:xfrm>
            <a:off x="282870" y="1003124"/>
            <a:ext cx="6054119" cy="16680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Verdana"/>
                <a:ea typeface="+mn-ea"/>
                <a:cs typeface="Verdana"/>
              </a:defRPr>
            </a:lvl1pPr>
            <a:lvl2pPr marL="742950" indent="-285750" algn="l" defTabSz="457200" rtl="0" eaLnBrk="1" latinLnBrk="0" hangingPunct="1">
              <a:spcBef>
                <a:spcPct val="20000"/>
              </a:spcBef>
              <a:buFont typeface="Arial"/>
              <a:buChar char="–"/>
              <a:defRPr sz="1800" kern="1200">
                <a:solidFill>
                  <a:schemeClr val="tx1"/>
                </a:solidFill>
                <a:latin typeface="Verdana"/>
                <a:ea typeface="+mn-ea"/>
                <a:cs typeface="Verdana"/>
              </a:defRPr>
            </a:lvl2pPr>
            <a:lvl3pPr marL="1143000" indent="-228600" algn="l" defTabSz="457200" rtl="0" eaLnBrk="1" latinLnBrk="0" hangingPunct="1">
              <a:spcBef>
                <a:spcPct val="20000"/>
              </a:spcBef>
              <a:buFont typeface="Arial"/>
              <a:buChar char="•"/>
              <a:defRPr sz="1400" kern="1200">
                <a:solidFill>
                  <a:schemeClr val="tx1"/>
                </a:solidFill>
                <a:latin typeface="Verdana"/>
                <a:ea typeface="+mn-ea"/>
                <a:cs typeface="Verdana"/>
              </a:defRPr>
            </a:lvl3pPr>
            <a:lvl4pPr marL="1600200" indent="-228600" algn="l" defTabSz="457200" rtl="0" eaLnBrk="1" latinLnBrk="0" hangingPunct="1">
              <a:spcBef>
                <a:spcPct val="20000"/>
              </a:spcBef>
              <a:buFont typeface="Arial"/>
              <a:buChar char="–"/>
              <a:defRPr sz="1200" kern="1200">
                <a:solidFill>
                  <a:schemeClr val="tx1"/>
                </a:solidFill>
                <a:latin typeface="Verdana"/>
                <a:ea typeface="+mn-ea"/>
                <a:cs typeface="Verdana"/>
              </a:defRPr>
            </a:lvl4pPr>
            <a:lvl5pPr marL="2057400" indent="-228600" algn="l" defTabSz="457200" rtl="0" eaLnBrk="1" latinLnBrk="0" hangingPunct="1">
              <a:spcBef>
                <a:spcPct val="20000"/>
              </a:spcBef>
              <a:buFont typeface="Arial"/>
              <a:buChar char="»"/>
              <a:defRPr sz="105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dirty="0" smtClean="0">
                <a:solidFill>
                  <a:srgbClr val="232323"/>
                </a:solidFill>
              </a:rPr>
              <a:t>iRODS is </a:t>
            </a:r>
            <a:r>
              <a:rPr lang="en-US" sz="1400" dirty="0" smtClean="0">
                <a:solidFill>
                  <a:schemeClr val="tx2"/>
                </a:solidFill>
              </a:rPr>
              <a:t>open source data grid middleware that implements…</a:t>
            </a:r>
          </a:p>
          <a:p>
            <a:pPr>
              <a:buFontTx/>
              <a:buChar char="•"/>
            </a:pPr>
            <a:r>
              <a:rPr lang="en-US" sz="1400" dirty="0" smtClean="0">
                <a:solidFill>
                  <a:schemeClr val="tx2"/>
                </a:solidFill>
              </a:rPr>
              <a:t>Data Virtualization</a:t>
            </a:r>
          </a:p>
          <a:p>
            <a:pPr>
              <a:buFontTx/>
              <a:buChar char="•"/>
            </a:pPr>
            <a:r>
              <a:rPr lang="en-US" sz="1400" dirty="0" smtClean="0"/>
              <a:t>Automation of Data Operations</a:t>
            </a:r>
          </a:p>
          <a:p>
            <a:pPr>
              <a:buFontTx/>
              <a:buChar char="•"/>
            </a:pPr>
            <a:r>
              <a:rPr lang="en-US" sz="1400" dirty="0" smtClean="0">
                <a:solidFill>
                  <a:schemeClr val="tx2"/>
                </a:solidFill>
              </a:rPr>
              <a:t>A Robust Metadata Catalog</a:t>
            </a:r>
          </a:p>
          <a:p>
            <a:pPr>
              <a:buFontTx/>
              <a:buChar char="•"/>
            </a:pPr>
            <a:r>
              <a:rPr lang="en-US" sz="1400" dirty="0" smtClean="0">
                <a:solidFill>
                  <a:schemeClr val="tx2"/>
                </a:solidFill>
              </a:rPr>
              <a:t>Data Management Policy Enforcement and Compliance Verification</a:t>
            </a:r>
          </a:p>
        </p:txBody>
      </p:sp>
    </p:spTree>
    <p:extLst>
      <p:ext uri="{BB962C8B-B14F-4D97-AF65-F5344CB8AC3E}">
        <p14:creationId xmlns:p14="http://schemas.microsoft.com/office/powerpoint/2010/main" val="1353827407"/>
      </p:ext>
    </p:extLst>
  </p:cSld>
  <p:clrMapOvr>
    <a:masterClrMapping/>
  </p:clrMapOvr>
</p:sld>
</file>

<file path=ppt/theme/theme1.xml><?xml version="1.0" encoding="utf-8"?>
<a:theme xmlns:a="http://schemas.openxmlformats.org/drawingml/2006/main" name="Office Theme">
  <a:themeElements>
    <a:clrScheme name="iRODS 1">
      <a:dk1>
        <a:srgbClr val="239676"/>
      </a:dk1>
      <a:lt1>
        <a:sysClr val="window" lastClr="FFFFFF"/>
      </a:lt1>
      <a:dk2>
        <a:srgbClr val="999999"/>
      </a:dk2>
      <a:lt2>
        <a:srgbClr val="EEECE1"/>
      </a:lt2>
      <a:accent1>
        <a:srgbClr val="239676"/>
      </a:accent1>
      <a:accent2>
        <a:srgbClr val="000000"/>
      </a:accent2>
      <a:accent3>
        <a:srgbClr val="9BBB59"/>
      </a:accent3>
      <a:accent4>
        <a:srgbClr val="8064A2"/>
      </a:accent4>
      <a:accent5>
        <a:srgbClr val="4BACC6"/>
      </a:accent5>
      <a:accent6>
        <a:srgbClr val="F79646"/>
      </a:accent6>
      <a:hlink>
        <a:srgbClr val="239676"/>
      </a:hlink>
      <a:folHlink>
        <a:srgbClr val="2396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2374</TotalTime>
  <Words>3321</Words>
  <Application>Microsoft Office PowerPoint</Application>
  <PresentationFormat>On-screen Show (4:3)</PresentationFormat>
  <Paragraphs>690</Paragraphs>
  <Slides>41</Slides>
  <Notes>22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iRODS</vt:lpstr>
      <vt:lpstr>Agenda</vt:lpstr>
      <vt:lpstr>What is irods?</vt:lpstr>
      <vt:lpstr>What is iRODS?</vt:lpstr>
      <vt:lpstr>iRODS is Open Source</vt:lpstr>
      <vt:lpstr>iRODS is Middleware</vt:lpstr>
      <vt:lpstr>Data Virtualization across Devices</vt:lpstr>
      <vt:lpstr>Data Virtualization across Grids</vt:lpstr>
      <vt:lpstr>Automation of Data Operations</vt:lpstr>
      <vt:lpstr>A Robust Metadata Catalog</vt:lpstr>
      <vt:lpstr>Policy Enforcement and Compliance Verifications</vt:lpstr>
      <vt:lpstr>iRODS is Extensible</vt:lpstr>
      <vt:lpstr>Who uses irods?</vt:lpstr>
      <vt:lpstr>Who Uses iRODS?</vt:lpstr>
      <vt:lpstr>iRODS – Proven at Scale</vt:lpstr>
      <vt:lpstr>What can irods do?</vt:lpstr>
      <vt:lpstr>What Can iRODS Do?</vt:lpstr>
      <vt:lpstr>What Can iRODS Do?</vt:lpstr>
      <vt:lpstr>What Can iRODS Do?</vt:lpstr>
      <vt:lpstr>The Future of irods</vt:lpstr>
      <vt:lpstr>The Future of iRODS: Improving Uptake</vt:lpstr>
      <vt:lpstr>The Future of iRODS: Full Content Indexing</vt:lpstr>
      <vt:lpstr>The Future of iRODS: Application-Defined Networking</vt:lpstr>
      <vt:lpstr> Use Case:      University of North Carolina,      Chapel Hill (UNC)</vt:lpstr>
      <vt:lpstr>Genomics Primary Physical Infrastructure</vt:lpstr>
      <vt:lpstr>Example: Unified View of Data</vt:lpstr>
      <vt:lpstr>Example: Data Access Policy</vt:lpstr>
      <vt:lpstr>Example: Data ‘Replication’ Policy</vt:lpstr>
      <vt:lpstr>Secure Access to Data on the Clinical Side</vt:lpstr>
      <vt:lpstr> Use Case:     The Sanger Institute     (Wellcome Trust Sanger Institute) </vt:lpstr>
      <vt:lpstr>iRODS layout</vt:lpstr>
      <vt:lpstr>Metadata-Rich</vt:lpstr>
      <vt:lpstr>Sanger Zone Arrangement</vt:lpstr>
      <vt:lpstr>Baton iRODS “Client”</vt:lpstr>
      <vt:lpstr> Use Case:    Beijing Genomics Institute (BGI)</vt:lpstr>
      <vt:lpstr>PowerPoint Presentation</vt:lpstr>
      <vt:lpstr>iRODS and BGI</vt:lpstr>
      <vt:lpstr>Backup slides</vt:lpstr>
      <vt:lpstr>Acknowledgements</vt:lpstr>
      <vt:lpstr>Data Policy and iRODS - Definitions</vt:lpstr>
      <vt:lpstr>iRODS History</vt:lpstr>
    </vt:vector>
  </TitlesOfParts>
  <Company>RENCI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Coyle</dc:creator>
  <cp:lastModifiedBy>Anne Burris</cp:lastModifiedBy>
  <cp:revision>90</cp:revision>
  <dcterms:created xsi:type="dcterms:W3CDTF">2014-05-23T14:04:37Z</dcterms:created>
  <dcterms:modified xsi:type="dcterms:W3CDTF">2014-07-15T18:35:54Z</dcterms:modified>
</cp:coreProperties>
</file>